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56" r:id="rId2"/>
    <p:sldId id="260" r:id="rId3"/>
    <p:sldId id="883" r:id="rId4"/>
    <p:sldId id="259" r:id="rId5"/>
    <p:sldId id="842" r:id="rId6"/>
    <p:sldId id="843" r:id="rId7"/>
    <p:sldId id="848" r:id="rId8"/>
    <p:sldId id="860" r:id="rId9"/>
    <p:sldId id="844" r:id="rId10"/>
    <p:sldId id="845" r:id="rId11"/>
    <p:sldId id="846" r:id="rId12"/>
    <p:sldId id="865" r:id="rId13"/>
    <p:sldId id="851" r:id="rId14"/>
    <p:sldId id="847" r:id="rId15"/>
    <p:sldId id="850" r:id="rId16"/>
    <p:sldId id="852" r:id="rId17"/>
    <p:sldId id="861" r:id="rId18"/>
    <p:sldId id="853" r:id="rId19"/>
    <p:sldId id="854" r:id="rId20"/>
    <p:sldId id="862" r:id="rId21"/>
    <p:sldId id="867" r:id="rId22"/>
    <p:sldId id="855" r:id="rId23"/>
    <p:sldId id="856" r:id="rId24"/>
    <p:sldId id="868" r:id="rId25"/>
    <p:sldId id="870" r:id="rId26"/>
    <p:sldId id="1003" r:id="rId27"/>
    <p:sldId id="873" r:id="rId28"/>
    <p:sldId id="874" r:id="rId29"/>
    <p:sldId id="876" r:id="rId30"/>
    <p:sldId id="877" r:id="rId31"/>
    <p:sldId id="1005" r:id="rId32"/>
    <p:sldId id="1007" r:id="rId33"/>
    <p:sldId id="878" r:id="rId34"/>
    <p:sldId id="1048" r:id="rId35"/>
    <p:sldId id="1198" r:id="rId36"/>
    <p:sldId id="875" r:id="rId37"/>
    <p:sldId id="987" r:id="rId38"/>
    <p:sldId id="988" r:id="rId39"/>
    <p:sldId id="989" r:id="rId40"/>
    <p:sldId id="990" r:id="rId41"/>
    <p:sldId id="991" r:id="rId42"/>
    <p:sldId id="994" r:id="rId43"/>
    <p:sldId id="995" r:id="rId44"/>
    <p:sldId id="996" r:id="rId45"/>
    <p:sldId id="997" r:id="rId46"/>
    <p:sldId id="999" r:id="rId47"/>
    <p:sldId id="1000" r:id="rId48"/>
    <p:sldId id="1050" r:id="rId49"/>
    <p:sldId id="1001" r:id="rId50"/>
    <p:sldId id="1002" r:id="rId51"/>
    <p:sldId id="1199" r:id="rId52"/>
    <p:sldId id="1008" r:id="rId53"/>
    <p:sldId id="1010" r:id="rId54"/>
    <p:sldId id="1011" r:id="rId55"/>
    <p:sldId id="1012" r:id="rId56"/>
    <p:sldId id="1013" r:id="rId57"/>
    <p:sldId id="1014" r:id="rId58"/>
    <p:sldId id="1015" r:id="rId59"/>
    <p:sldId id="1016" r:id="rId60"/>
    <p:sldId id="1017" r:id="rId61"/>
    <p:sldId id="1018" r:id="rId62"/>
    <p:sldId id="1019" r:id="rId63"/>
    <p:sldId id="1020" r:id="rId64"/>
    <p:sldId id="1021" r:id="rId65"/>
    <p:sldId id="1022" r:id="rId66"/>
    <p:sldId id="1023" r:id="rId67"/>
    <p:sldId id="1024" r:id="rId68"/>
    <p:sldId id="1025" r:id="rId69"/>
    <p:sldId id="1027" r:id="rId70"/>
    <p:sldId id="1028" r:id="rId71"/>
    <p:sldId id="1029" r:id="rId72"/>
    <p:sldId id="1030" r:id="rId73"/>
    <p:sldId id="1031" r:id="rId74"/>
    <p:sldId id="1032" r:id="rId75"/>
    <p:sldId id="1033" r:id="rId76"/>
    <p:sldId id="1034" r:id="rId77"/>
    <p:sldId id="1035" r:id="rId78"/>
    <p:sldId id="1036" r:id="rId79"/>
    <p:sldId id="1052" r:id="rId80"/>
    <p:sldId id="1053" r:id="rId81"/>
    <p:sldId id="1054" r:id="rId82"/>
    <p:sldId id="1038" r:id="rId83"/>
    <p:sldId id="1037" r:id="rId84"/>
    <p:sldId id="1039" r:id="rId85"/>
    <p:sldId id="1040" r:id="rId86"/>
    <p:sldId id="1041" r:id="rId87"/>
    <p:sldId id="1042" r:id="rId88"/>
    <p:sldId id="1046" r:id="rId89"/>
    <p:sldId id="1043" r:id="rId90"/>
    <p:sldId id="1112" r:id="rId91"/>
    <p:sldId id="1044"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50B"/>
    <a:srgbClr val="1AE109"/>
    <a:srgbClr val="EA1C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8" autoAdjust="0"/>
    <p:restoredTop sz="98701" autoAdjust="0"/>
  </p:normalViewPr>
  <p:slideViewPr>
    <p:cSldViewPr snapToGrid="0" snapToObjects="1">
      <p:cViewPr varScale="1">
        <p:scale>
          <a:sx n="85" d="100"/>
          <a:sy n="85" d="100"/>
        </p:scale>
        <p:origin x="105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47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D51EAB-73CF-2D4E-B3A6-5253AC4A6829}" type="datetimeFigureOut">
              <a:rPr lang="en-US" smtClean="0"/>
              <a:t>4/25/2020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A3393B-3B10-3B4D-99FC-650A2F002F5D}" type="slidenum">
              <a:rPr lang="en-US" smtClean="0"/>
              <a:t>‹#›</a:t>
            </a:fld>
            <a:endParaRPr lang="en-US"/>
          </a:p>
        </p:txBody>
      </p:sp>
    </p:spTree>
    <p:extLst>
      <p:ext uri="{BB962C8B-B14F-4D97-AF65-F5344CB8AC3E}">
        <p14:creationId xmlns:p14="http://schemas.microsoft.com/office/powerpoint/2010/main" val="39084706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561F4-AC3A-4C47-BCBD-71790CA286C4}" type="datetimeFigureOut">
              <a:rPr lang="en-US" smtClean="0"/>
              <a:t>4/25/2020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32B7F3-25A5-E542-9DB3-C34FBC7502CD}" type="slidenum">
              <a:rPr lang="en-US" smtClean="0"/>
              <a:t>‹#›</a:t>
            </a:fld>
            <a:endParaRPr lang="en-US"/>
          </a:p>
        </p:txBody>
      </p:sp>
    </p:spTree>
    <p:extLst>
      <p:ext uri="{BB962C8B-B14F-4D97-AF65-F5344CB8AC3E}">
        <p14:creationId xmlns:p14="http://schemas.microsoft.com/office/powerpoint/2010/main" val="38882502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765ADE-1879-A945-8CF6-2A3CBA94540E}" type="datetime1">
              <a:rPr lang="en-GB" smtClean="0"/>
              <a:t>25/04/2020</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val="10266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65B55-912F-B149-9BEE-B857E4B8C70E}" type="datetime1">
              <a:rPr lang="en-GB" smtClean="0"/>
              <a:t>25/04/2020</a:t>
            </a:fld>
            <a:endParaRPr lang="en-US"/>
          </a:p>
        </p:txBody>
      </p:sp>
      <p:sp>
        <p:nvSpPr>
          <p:cNvPr id="5" name="Footer Placeholder 4"/>
          <p:cNvSpPr>
            <a:spLocks noGrp="1"/>
          </p:cNvSpPr>
          <p:nvPr>
            <p:ph type="ftr" sz="quarter" idx="11"/>
          </p:nvPr>
        </p:nvSpPr>
        <p:spPr/>
        <p:txBody>
          <a:bodyPr/>
          <a:lstStyle/>
          <a:p>
            <a:r>
              <a:rPr lang="is-IS"/>
              <a:t>2018/2019 </a:t>
            </a:r>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28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020522-BD18-FD49-A6F5-53E36EAEB6FB}" type="datetime1">
              <a:rPr lang="en-GB" smtClean="0"/>
              <a:t>25/04/2020</a:t>
            </a:fld>
            <a:endParaRPr lang="en-US"/>
          </a:p>
        </p:txBody>
      </p:sp>
      <p:sp>
        <p:nvSpPr>
          <p:cNvPr id="5" name="Footer Placeholder 4"/>
          <p:cNvSpPr>
            <a:spLocks noGrp="1"/>
          </p:cNvSpPr>
          <p:nvPr>
            <p:ph type="ftr" sz="quarter" idx="11"/>
          </p:nvPr>
        </p:nvSpPr>
        <p:spPr/>
        <p:txBody>
          <a:bodyPr/>
          <a:lstStyle/>
          <a:p>
            <a:r>
              <a:rPr lang="is-IS"/>
              <a:t>2018/2019 </a:t>
            </a:r>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7079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139AF0-1390-6D4E-808C-C9A36150B42E}" type="datetime1">
              <a:rPr lang="en-GB" smtClean="0"/>
              <a:t>25/04/2020</a:t>
            </a:fld>
            <a:endParaRPr lang="en-US"/>
          </a:p>
        </p:txBody>
      </p:sp>
      <p:sp>
        <p:nvSpPr>
          <p:cNvPr id="5" name="Footer Placeholder 4"/>
          <p:cNvSpPr>
            <a:spLocks noGrp="1"/>
          </p:cNvSpPr>
          <p:nvPr>
            <p:ph type="ftr" sz="quarter" idx="11"/>
          </p:nvPr>
        </p:nvSpPr>
        <p:spPr/>
        <p:txBody>
          <a:bodyPr/>
          <a:lstStyle/>
          <a:p>
            <a:r>
              <a:rPr lang="is-IS"/>
              <a:t>2018/2019 </a:t>
            </a:r>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79390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F0A9A-FD01-F748-86A0-8A7D864DC301}" type="datetime1">
              <a:rPr lang="en-GB" smtClean="0"/>
              <a:t>25/04/2020</a:t>
            </a:fld>
            <a:endParaRPr lang="en-US"/>
          </a:p>
        </p:txBody>
      </p:sp>
      <p:sp>
        <p:nvSpPr>
          <p:cNvPr id="5" name="Footer Placeholder 4"/>
          <p:cNvSpPr>
            <a:spLocks noGrp="1"/>
          </p:cNvSpPr>
          <p:nvPr>
            <p:ph type="ftr" sz="quarter" idx="11"/>
          </p:nvPr>
        </p:nvSpPr>
        <p:spPr/>
        <p:txBody>
          <a:bodyPr/>
          <a:lstStyle/>
          <a:p>
            <a:r>
              <a:rPr lang="is-IS"/>
              <a:t>2018/2019 </a:t>
            </a:r>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3021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3DE943-1464-D54D-9C23-55EBDC088787}" type="datetime1">
              <a:rPr lang="en-GB" smtClean="0"/>
              <a:t>25/04/2020</a:t>
            </a:fld>
            <a:endParaRPr lang="en-US"/>
          </a:p>
        </p:txBody>
      </p:sp>
      <p:sp>
        <p:nvSpPr>
          <p:cNvPr id="6" name="Footer Placeholder 5"/>
          <p:cNvSpPr>
            <a:spLocks noGrp="1"/>
          </p:cNvSpPr>
          <p:nvPr>
            <p:ph type="ftr" sz="quarter" idx="11"/>
          </p:nvPr>
        </p:nvSpPr>
        <p:spPr/>
        <p:txBody>
          <a:bodyPr/>
          <a:lstStyle/>
          <a:p>
            <a:r>
              <a:rPr lang="is-IS"/>
              <a:t>2018/2019 </a:t>
            </a:r>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2156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650FB9-2656-3542-AB3E-C4A63FA01D1C}" type="datetime1">
              <a:rPr lang="en-GB" smtClean="0"/>
              <a:t>25/04/2020</a:t>
            </a:fld>
            <a:endParaRPr lang="en-US"/>
          </a:p>
        </p:txBody>
      </p:sp>
      <p:sp>
        <p:nvSpPr>
          <p:cNvPr id="8" name="Footer Placeholder 7"/>
          <p:cNvSpPr>
            <a:spLocks noGrp="1"/>
          </p:cNvSpPr>
          <p:nvPr>
            <p:ph type="ftr" sz="quarter" idx="11"/>
          </p:nvPr>
        </p:nvSpPr>
        <p:spPr/>
        <p:txBody>
          <a:bodyPr/>
          <a:lstStyle/>
          <a:p>
            <a:r>
              <a:rPr lang="is-IS"/>
              <a:t>2018/2019 </a:t>
            </a:r>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50187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D04EB03-87BE-374A-8127-DF13EA107BED}" type="datetime1">
              <a:rPr lang="en-GB" smtClean="0"/>
              <a:t>25/04/2020</a:t>
            </a:fld>
            <a:endParaRPr lang="en-US"/>
          </a:p>
        </p:txBody>
      </p:sp>
      <p:sp>
        <p:nvSpPr>
          <p:cNvPr id="4" name="Footer Placeholder 3"/>
          <p:cNvSpPr>
            <a:spLocks noGrp="1"/>
          </p:cNvSpPr>
          <p:nvPr>
            <p:ph type="ftr" sz="quarter" idx="11"/>
          </p:nvPr>
        </p:nvSpPr>
        <p:spPr/>
        <p:txBody>
          <a:bodyPr/>
          <a:lstStyle/>
          <a:p>
            <a:r>
              <a:rPr lang="is-IS"/>
              <a:t>2018/2019 </a:t>
            </a:r>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2119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40C50-4663-9745-8848-DC3DFC616F4C}" type="datetime1">
              <a:rPr lang="en-GB" smtClean="0"/>
              <a:t>25/04/2020</a:t>
            </a:fld>
            <a:endParaRPr lang="en-US"/>
          </a:p>
        </p:txBody>
      </p:sp>
      <p:sp>
        <p:nvSpPr>
          <p:cNvPr id="3" name="Footer Placeholder 2"/>
          <p:cNvSpPr>
            <a:spLocks noGrp="1"/>
          </p:cNvSpPr>
          <p:nvPr>
            <p:ph type="ftr" sz="quarter" idx="11"/>
          </p:nvPr>
        </p:nvSpPr>
        <p:spPr/>
        <p:txBody>
          <a:bodyPr/>
          <a:lstStyle/>
          <a:p>
            <a:r>
              <a:rPr lang="is-IS"/>
              <a:t>2018/2019 </a:t>
            </a:r>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1266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1C2DF-E09D-C64F-B439-895A7EFC85C1}" type="datetime1">
              <a:rPr lang="en-GB" smtClean="0"/>
              <a:t>25/04/2020</a:t>
            </a:fld>
            <a:endParaRPr lang="en-US"/>
          </a:p>
        </p:txBody>
      </p:sp>
      <p:sp>
        <p:nvSpPr>
          <p:cNvPr id="6" name="Footer Placeholder 5"/>
          <p:cNvSpPr>
            <a:spLocks noGrp="1"/>
          </p:cNvSpPr>
          <p:nvPr>
            <p:ph type="ftr" sz="quarter" idx="11"/>
          </p:nvPr>
        </p:nvSpPr>
        <p:spPr/>
        <p:txBody>
          <a:bodyPr/>
          <a:lstStyle/>
          <a:p>
            <a:r>
              <a:rPr lang="is-IS"/>
              <a:t>2018/2019 </a:t>
            </a:r>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1427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473C1-67F4-AC4A-BADB-A9789164DE7F}" type="datetime1">
              <a:rPr lang="en-GB" smtClean="0"/>
              <a:t>25/04/2020</a:t>
            </a:fld>
            <a:endParaRPr lang="en-US"/>
          </a:p>
        </p:txBody>
      </p:sp>
      <p:sp>
        <p:nvSpPr>
          <p:cNvPr id="6" name="Footer Placeholder 5"/>
          <p:cNvSpPr>
            <a:spLocks noGrp="1"/>
          </p:cNvSpPr>
          <p:nvPr>
            <p:ph type="ftr" sz="quarter" idx="11"/>
          </p:nvPr>
        </p:nvSpPr>
        <p:spPr/>
        <p:txBody>
          <a:bodyPr/>
          <a:lstStyle/>
          <a:p>
            <a:r>
              <a:rPr lang="is-IS"/>
              <a:t>2018/2019 </a:t>
            </a:r>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27829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F4C4A-18B3-134C-B718-8E814571CAB1}" type="datetime1">
              <a:rPr lang="en-GB" smtClean="0"/>
              <a:t>25/04/2020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s-IS"/>
              <a:t>2018/2019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01FD5-11B4-DE43-ACA2-E85EEB9A6F9C}" type="slidenum">
              <a:rPr lang="en-US" smtClean="0"/>
              <a:t>‹#›</a:t>
            </a:fld>
            <a:endParaRPr lang="en-US"/>
          </a:p>
        </p:txBody>
      </p:sp>
    </p:spTree>
    <p:extLst>
      <p:ext uri="{BB962C8B-B14F-4D97-AF65-F5344CB8AC3E}">
        <p14:creationId xmlns:p14="http://schemas.microsoft.com/office/powerpoint/2010/main" val="29543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images.google.es/imgres?imgurl=http://pobladores.lycos.es/data/pobladores.com/ab/er/aberron/channels/fogonazos/images/3729641dranculus2.jpg&amp;imgrefurl=http://pobladores.lycos.es/channels/gente_y_ciudades/Fogonazos/area/22&amp;h=158&amp;w=310&amp;sz=13&amp;hl=es&amp;start=2&amp;tbnid=qEqjX-z83bc5XM:&amp;tbnh=60&amp;tbnw=117&amp;prev=/images?q=gusano+de+guinea&amp;gbv=2&amp;svnum=10&amp;hl=es&amp;sa=G" TargetMode="Externa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images.google.es/imgres?imgurl=http://www.humanillnesses.com/original/images/hdc_0001_0003_0_img0226.jpg&amp;imgrefurl=http://www.humanillnesses.com/original/Pre-Sei/Schistosomiasis.html&amp;h=222&amp;w=335&amp;sz=43&amp;hl=es&amp;start=7&amp;um=1&amp;tbnid=wjT7roiiZ0fVfM:&amp;tbnh=79&amp;tbnw=119&amp;prev=/images?q=schistosoma+snail&amp;gbv=2&amp;svnum=10&amp;um=1&amp;hl=e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images.google.es/imgres?imgurl=http://act.fresqui.com/files/images/Mosquito_transmite_malaria.jpg&amp;imgrefurl=http://act.fresqui.com/un-mosquito-modificado-geneticamente-nueva-arma-en-la-lucha-contra-la-malaria&amp;h=620&amp;w=456&amp;sz=22&amp;hl=es&amp;start=12&amp;tbnid=HQvdjd6wLDMxBM:&amp;tbnh=136&amp;tbnw=100&amp;prev=/images?q=MALARIA&amp;gbv=2&amp;svnum=10&amp;hl=es" TargetMode="Externa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en.wikipedia.org/wiki/Image:Mandibulartori02-04-06.jp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2512" y="2007149"/>
            <a:ext cx="8599412" cy="1470025"/>
          </a:xfrm>
        </p:spPr>
        <p:txBody>
          <a:bodyPr>
            <a:normAutofit fontScale="90000"/>
          </a:bodyPr>
          <a:lstStyle/>
          <a:p>
            <a:r>
              <a:rPr lang="en-US" b="1" dirty="0">
                <a:latin typeface="Helvetica"/>
                <a:cs typeface="Helvetica"/>
              </a:rPr>
              <a:t>BIOL 252: MICROBIAL ECOLOGY</a:t>
            </a:r>
            <a:br>
              <a:rPr lang="en-US" b="1" dirty="0">
                <a:latin typeface="Helvetica"/>
                <a:cs typeface="Helvetica"/>
              </a:rPr>
            </a:br>
            <a:r>
              <a:rPr lang="en-US" b="1" dirty="0">
                <a:latin typeface="Helvetica"/>
                <a:cs typeface="Helvetica"/>
              </a:rPr>
              <a:t>2019/2020</a:t>
            </a:r>
          </a:p>
        </p:txBody>
      </p:sp>
      <p:pic>
        <p:nvPicPr>
          <p:cNvPr id="2" name="Picture 1">
            <a:extLst>
              <a:ext uri="{FF2B5EF4-FFF2-40B4-BE49-F238E27FC236}">
                <a16:creationId xmlns:a16="http://schemas.microsoft.com/office/drawing/2014/main" id="{E69C2F66-A6F0-4167-887F-6C6D4E3E70A8}"/>
              </a:ext>
            </a:extLst>
          </p:cNvPr>
          <p:cNvPicPr>
            <a:picLocks noChangeAspect="1"/>
          </p:cNvPicPr>
          <p:nvPr/>
        </p:nvPicPr>
        <p:blipFill>
          <a:blip r:embed="rId2"/>
          <a:stretch>
            <a:fillRect/>
          </a:stretch>
        </p:blipFill>
        <p:spPr>
          <a:xfrm>
            <a:off x="232512" y="4157376"/>
            <a:ext cx="9016765" cy="2200847"/>
          </a:xfrm>
          <a:prstGeom prst="rect">
            <a:avLst/>
          </a:prstGeom>
        </p:spPr>
      </p:pic>
    </p:spTree>
    <p:extLst>
      <p:ext uri="{BB962C8B-B14F-4D97-AF65-F5344CB8AC3E}">
        <p14:creationId xmlns:p14="http://schemas.microsoft.com/office/powerpoint/2010/main" val="152554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18" y="349250"/>
            <a:ext cx="7548466" cy="566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29525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67215"/>
            <a:ext cx="7772400" cy="582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580891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56" y="863586"/>
            <a:ext cx="9025466" cy="4893646"/>
          </a:xfrm>
          <a:prstGeom prst="rect">
            <a:avLst/>
          </a:prstGeom>
        </p:spPr>
        <p:txBody>
          <a:bodyPr wrap="square">
            <a:spAutoFit/>
          </a:bodyPr>
          <a:lstStyle/>
          <a:p>
            <a:pPr>
              <a:lnSpc>
                <a:spcPct val="90000"/>
              </a:lnSpc>
              <a:spcBef>
                <a:spcPct val="20000"/>
              </a:spcBef>
              <a:buFontTx/>
              <a:buChar char="•"/>
            </a:pPr>
            <a:r>
              <a:rPr lang="en-GB" sz="2400" dirty="0"/>
              <a:t> Infections by</a:t>
            </a:r>
            <a:r>
              <a:rPr lang="en-GB" sz="2400" i="1" dirty="0"/>
              <a:t> </a:t>
            </a:r>
            <a:r>
              <a:rPr lang="en-GB" sz="2400" i="1" dirty="0" err="1">
                <a:solidFill>
                  <a:srgbClr val="CC3300"/>
                </a:solidFill>
              </a:rPr>
              <a:t>Schistosoma</a:t>
            </a:r>
            <a:r>
              <a:rPr lang="en-GB" sz="2400" dirty="0">
                <a:solidFill>
                  <a:srgbClr val="CC3300"/>
                </a:solidFill>
              </a:rPr>
              <a:t> </a:t>
            </a:r>
            <a:r>
              <a:rPr lang="en-GB" sz="2400" i="1" dirty="0" err="1">
                <a:solidFill>
                  <a:srgbClr val="CC3300"/>
                </a:solidFill>
              </a:rPr>
              <a:t>haematobium</a:t>
            </a:r>
            <a:r>
              <a:rPr lang="en-GB" sz="2400" i="1" dirty="0"/>
              <a:t>, </a:t>
            </a:r>
            <a:r>
              <a:rPr lang="en-GB" sz="2400" i="1" dirty="0">
                <a:solidFill>
                  <a:srgbClr val="CC3300"/>
                </a:solidFill>
              </a:rPr>
              <a:t>S. mansoni</a:t>
            </a:r>
            <a:r>
              <a:rPr lang="en-GB" sz="2400" dirty="0"/>
              <a:t> are frequent than those by </a:t>
            </a:r>
            <a:r>
              <a:rPr lang="en-GB" sz="2400" i="1" dirty="0">
                <a:solidFill>
                  <a:srgbClr val="CC3300"/>
                </a:solidFill>
              </a:rPr>
              <a:t>S. </a:t>
            </a:r>
            <a:r>
              <a:rPr lang="en-GB" sz="2400" i="1" dirty="0" err="1">
                <a:solidFill>
                  <a:srgbClr val="CC3300"/>
                </a:solidFill>
              </a:rPr>
              <a:t>japonicum</a:t>
            </a:r>
            <a:r>
              <a:rPr lang="en-GB" sz="2400" i="1" dirty="0">
                <a:solidFill>
                  <a:srgbClr val="CC3300"/>
                </a:solidFill>
              </a:rPr>
              <a:t> </a:t>
            </a:r>
            <a:r>
              <a:rPr lang="en-GB" sz="2400" dirty="0">
                <a:solidFill>
                  <a:srgbClr val="CC3300"/>
                </a:solidFill>
              </a:rPr>
              <a:t>and</a:t>
            </a:r>
            <a:r>
              <a:rPr lang="en-GB" sz="2400" i="1" dirty="0">
                <a:solidFill>
                  <a:srgbClr val="CC3300"/>
                </a:solidFill>
              </a:rPr>
              <a:t> S. </a:t>
            </a:r>
            <a:r>
              <a:rPr lang="en-GB" sz="2400" i="1" dirty="0" err="1">
                <a:solidFill>
                  <a:srgbClr val="CC3300"/>
                </a:solidFill>
              </a:rPr>
              <a:t>intercalatum</a:t>
            </a:r>
            <a:r>
              <a:rPr lang="en-GB" sz="2400" i="1" dirty="0"/>
              <a:t> </a:t>
            </a:r>
            <a:endParaRPr lang="en-GB" sz="2400" dirty="0"/>
          </a:p>
          <a:p>
            <a:pPr>
              <a:lnSpc>
                <a:spcPct val="90000"/>
              </a:lnSpc>
              <a:spcBef>
                <a:spcPct val="20000"/>
              </a:spcBef>
            </a:pPr>
            <a:endParaRPr lang="en-GB" sz="2400" dirty="0"/>
          </a:p>
          <a:p>
            <a:pPr>
              <a:lnSpc>
                <a:spcPct val="90000"/>
              </a:lnSpc>
              <a:spcBef>
                <a:spcPct val="20000"/>
              </a:spcBef>
              <a:buFontTx/>
              <a:buChar char="•"/>
            </a:pPr>
            <a:r>
              <a:rPr lang="en-GB" sz="2400" dirty="0"/>
              <a:t> </a:t>
            </a:r>
            <a:r>
              <a:rPr lang="en-GB" sz="2400" b="1" dirty="0"/>
              <a:t>Clinical:</a:t>
            </a:r>
          </a:p>
          <a:p>
            <a:pPr lvl="1">
              <a:lnSpc>
                <a:spcPct val="90000"/>
              </a:lnSpc>
              <a:spcBef>
                <a:spcPct val="20000"/>
              </a:spcBef>
              <a:buFontTx/>
              <a:buChar char="•"/>
            </a:pPr>
            <a:r>
              <a:rPr lang="en-GB" sz="2400" dirty="0"/>
              <a:t> Each species give rise to specific clinical form, it depends on the </a:t>
            </a:r>
            <a:r>
              <a:rPr lang="en-GB" sz="2400" b="1" dirty="0">
                <a:solidFill>
                  <a:srgbClr val="FF0000"/>
                </a:solidFill>
              </a:rPr>
              <a:t>	parasite load</a:t>
            </a:r>
          </a:p>
          <a:p>
            <a:pPr lvl="1">
              <a:lnSpc>
                <a:spcPct val="90000"/>
              </a:lnSpc>
              <a:spcBef>
                <a:spcPct val="20000"/>
              </a:spcBef>
              <a:buFont typeface="Wingdings" charset="0"/>
              <a:buChar char="ü"/>
            </a:pPr>
            <a:r>
              <a:rPr lang="en-GB" sz="2400" u="sng" dirty="0"/>
              <a:t>Schistosomiases (urinary):</a:t>
            </a:r>
            <a:r>
              <a:rPr lang="en-GB" sz="2400" dirty="0"/>
              <a:t> </a:t>
            </a:r>
            <a:r>
              <a:rPr lang="en-GB" sz="2400" i="1" dirty="0"/>
              <a:t>S.</a:t>
            </a:r>
            <a:r>
              <a:rPr lang="en-GB" sz="2400" dirty="0"/>
              <a:t> </a:t>
            </a:r>
            <a:r>
              <a:rPr lang="en-GB" sz="2400" i="1" dirty="0"/>
              <a:t>haematobium</a:t>
            </a:r>
            <a:r>
              <a:rPr lang="en-GB" sz="2400" dirty="0"/>
              <a:t> signs: haematuria, 	frequent and painful micturition evolution to fibrosis urethral.</a:t>
            </a:r>
          </a:p>
          <a:p>
            <a:pPr lvl="1">
              <a:lnSpc>
                <a:spcPct val="90000"/>
              </a:lnSpc>
              <a:spcBef>
                <a:spcPct val="20000"/>
              </a:spcBef>
              <a:buFont typeface="Wingdings" charset="0"/>
              <a:buChar char="ü"/>
            </a:pPr>
            <a:r>
              <a:rPr lang="en-GB" sz="2400" u="sng" dirty="0"/>
              <a:t>Schistosomiases (intestinal)</a:t>
            </a:r>
            <a:r>
              <a:rPr lang="en-GB" sz="2400" i="1" dirty="0"/>
              <a:t>:</a:t>
            </a:r>
            <a:r>
              <a:rPr lang="en-GB" sz="2400" dirty="0"/>
              <a:t> </a:t>
            </a:r>
            <a:r>
              <a:rPr lang="en-GB" sz="2400" i="1" dirty="0"/>
              <a:t>S. mansoni</a:t>
            </a:r>
            <a:r>
              <a:rPr lang="en-GB" sz="2400" dirty="0"/>
              <a:t> signs: bloody diarrhoea ,  	abdominal pain, nauseas, vomit and it evolution liver fibrosis</a:t>
            </a:r>
          </a:p>
          <a:p>
            <a:endParaRPr lang="en-GB" sz="2400" dirty="0"/>
          </a:p>
          <a:p>
            <a:pPr>
              <a:buFontTx/>
              <a:buChar char="•"/>
            </a:pPr>
            <a:r>
              <a:rPr lang="en-GB" sz="2400" b="1" dirty="0"/>
              <a:t>TRANSMISSION</a:t>
            </a:r>
            <a:r>
              <a:rPr lang="en-GB" sz="2400" dirty="0"/>
              <a:t>: By contact with the parasite when bathing or 	swimming in contaminated water.</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459577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97" r="2284" b="5641"/>
          <a:stretch/>
        </p:blipFill>
        <p:spPr>
          <a:xfrm>
            <a:off x="118534" y="2218268"/>
            <a:ext cx="5475906" cy="2387599"/>
          </a:xfrm>
          <a:prstGeom prst="rect">
            <a:avLst/>
          </a:prstGeom>
        </p:spPr>
      </p:pic>
      <p:pic>
        <p:nvPicPr>
          <p:cNvPr id="4" name="Picture 3"/>
          <p:cNvPicPr>
            <a:picLocks noChangeAspect="1"/>
          </p:cNvPicPr>
          <p:nvPr/>
        </p:nvPicPr>
        <p:blipFill rotWithShape="1">
          <a:blip r:embed="rId3"/>
          <a:srcRect b="2716"/>
          <a:stretch/>
        </p:blipFill>
        <p:spPr>
          <a:xfrm>
            <a:off x="5706536" y="468646"/>
            <a:ext cx="3318933" cy="5000817"/>
          </a:xfrm>
          <a:prstGeom prst="rect">
            <a:avLst/>
          </a:prstGeom>
        </p:spPr>
      </p:pic>
      <p:sp>
        <p:nvSpPr>
          <p:cNvPr id="5" name="TextBox 4"/>
          <p:cNvSpPr txBox="1"/>
          <p:nvPr/>
        </p:nvSpPr>
        <p:spPr>
          <a:xfrm>
            <a:off x="406400" y="304800"/>
            <a:ext cx="4961467" cy="646331"/>
          </a:xfrm>
          <a:prstGeom prst="rect">
            <a:avLst/>
          </a:prstGeom>
          <a:noFill/>
        </p:spPr>
        <p:txBody>
          <a:bodyPr wrap="square" rtlCol="0">
            <a:spAutoFit/>
          </a:bodyPr>
          <a:lstStyle/>
          <a:p>
            <a:pPr algn="ctr"/>
            <a:r>
              <a:rPr lang="en-US" sz="3600" b="1" dirty="0"/>
              <a:t>Distribution</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53171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026" r="9324"/>
          <a:stretch/>
        </p:blipFill>
        <p:spPr>
          <a:xfrm>
            <a:off x="0" y="661558"/>
            <a:ext cx="6614313" cy="5350295"/>
          </a:xfrm>
          <a:prstGeom prst="rect">
            <a:avLst/>
          </a:prstGeom>
        </p:spPr>
      </p:pic>
      <p:sp>
        <p:nvSpPr>
          <p:cNvPr id="6" name="TextBox 5"/>
          <p:cNvSpPr txBox="1"/>
          <p:nvPr/>
        </p:nvSpPr>
        <p:spPr>
          <a:xfrm>
            <a:off x="1623181" y="15227"/>
            <a:ext cx="6688666" cy="646331"/>
          </a:xfrm>
          <a:prstGeom prst="rect">
            <a:avLst/>
          </a:prstGeom>
          <a:noFill/>
        </p:spPr>
        <p:txBody>
          <a:bodyPr wrap="square" rtlCol="0">
            <a:spAutoFit/>
          </a:bodyPr>
          <a:lstStyle/>
          <a:p>
            <a:pPr algn="ctr"/>
            <a:r>
              <a:rPr lang="en-US" sz="3600" b="1" dirty="0"/>
              <a:t>Life cycle</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313" y="2948482"/>
            <a:ext cx="2625001" cy="19687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687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8152"/>
            <a:ext cx="3725333" cy="279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4182533" y="3010811"/>
            <a:ext cx="2827867" cy="2874920"/>
          </a:xfrm>
          <a:prstGeom prst="rect">
            <a:avLst/>
          </a:prstGeom>
        </p:spPr>
      </p:pic>
      <p:pic>
        <p:nvPicPr>
          <p:cNvPr id="7" name="Picture 6"/>
          <p:cNvPicPr>
            <a:picLocks noChangeAspect="1"/>
          </p:cNvPicPr>
          <p:nvPr/>
        </p:nvPicPr>
        <p:blipFill rotWithShape="1">
          <a:blip r:embed="rId4"/>
          <a:srcRect t="17778"/>
          <a:stretch/>
        </p:blipFill>
        <p:spPr>
          <a:xfrm>
            <a:off x="5470627" y="424153"/>
            <a:ext cx="2858462" cy="2945580"/>
          </a:xfrm>
          <a:prstGeom prst="rect">
            <a:avLst/>
          </a:prstGeom>
        </p:spPr>
      </p:pic>
      <p:sp>
        <p:nvSpPr>
          <p:cNvPr id="9" name="TextBox 8"/>
          <p:cNvSpPr txBox="1"/>
          <p:nvPr/>
        </p:nvSpPr>
        <p:spPr>
          <a:xfrm>
            <a:off x="457200" y="424153"/>
            <a:ext cx="3725333" cy="646331"/>
          </a:xfrm>
          <a:prstGeom prst="rect">
            <a:avLst/>
          </a:prstGeom>
          <a:noFill/>
        </p:spPr>
        <p:txBody>
          <a:bodyPr wrap="square" rtlCol="0">
            <a:spAutoFit/>
          </a:bodyPr>
          <a:lstStyle/>
          <a:p>
            <a:pPr algn="ctr"/>
            <a:r>
              <a:rPr lang="en-US" sz="3600" b="1" dirty="0"/>
              <a:t>Presentations</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8041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27" y="264583"/>
            <a:ext cx="7906369" cy="5576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865284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323850" y="399762"/>
            <a:ext cx="842486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200" b="1" dirty="0">
                <a:solidFill>
                  <a:srgbClr val="CC0000"/>
                </a:solidFill>
                <a:latin typeface="+mn-lt"/>
              </a:rPr>
              <a:t>Key factors for preventing water-based diseases</a:t>
            </a:r>
            <a:endParaRPr lang="en-US" sz="3200" b="1" dirty="0">
              <a:solidFill>
                <a:srgbClr val="CC0000"/>
              </a:solidFill>
              <a:latin typeface="+mn-lt"/>
            </a:endParaRPr>
          </a:p>
        </p:txBody>
      </p:sp>
      <p:sp>
        <p:nvSpPr>
          <p:cNvPr id="7" name="Rectangle 3"/>
          <p:cNvSpPr txBox="1">
            <a:spLocks noChangeArrowheads="1"/>
          </p:cNvSpPr>
          <p:nvPr/>
        </p:nvSpPr>
        <p:spPr bwMode="auto">
          <a:xfrm>
            <a:off x="539750" y="1386175"/>
            <a:ext cx="7769225" cy="169251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GB" sz="2400" dirty="0"/>
              <a:t>Safe water (drinking and domestic) supply  </a:t>
            </a:r>
          </a:p>
          <a:p>
            <a:pPr>
              <a:lnSpc>
                <a:spcPct val="90000"/>
              </a:lnSpc>
            </a:pPr>
            <a:r>
              <a:rPr lang="en-GB" sz="2400" dirty="0"/>
              <a:t>Adequate drainage of stagnant waters</a:t>
            </a:r>
          </a:p>
          <a:p>
            <a:pPr>
              <a:lnSpc>
                <a:spcPct val="90000"/>
              </a:lnSpc>
            </a:pPr>
            <a:r>
              <a:rPr lang="en-GB" sz="2400" dirty="0"/>
              <a:t>Control snails</a:t>
            </a:r>
          </a:p>
          <a:p>
            <a:pPr>
              <a:lnSpc>
                <a:spcPct val="90000"/>
              </a:lnSpc>
            </a:pPr>
            <a:r>
              <a:rPr lang="en-GB" sz="2400" dirty="0"/>
              <a:t>MDAs</a:t>
            </a:r>
          </a:p>
        </p:txBody>
      </p:sp>
      <p:pic>
        <p:nvPicPr>
          <p:cNvPr id="8" name="Picture 4" descr="3729641dranculus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284376"/>
            <a:ext cx="3121803" cy="267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descr="hdc_0001_0003_0_img022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2" y="3284376"/>
            <a:ext cx="3858461" cy="2560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75188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09" y="383112"/>
            <a:ext cx="7202491" cy="54018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636693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03" y="366180"/>
            <a:ext cx="7895315" cy="5540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99216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eaLnBrk="1" hangingPunct="1"/>
            <a:r>
              <a:rPr lang="en-US" altLang="en-US" sz="3600" b="1" dirty="0">
                <a:latin typeface="Times New Roman" pitchFamily="18" charset="0"/>
                <a:cs typeface="Times New Roman" pitchFamily="18" charset="0"/>
              </a:rPr>
              <a:t>Recommended texts for further reading</a:t>
            </a:r>
            <a:endParaRPr lang="en-US" altLang="en-US" sz="3600" dirty="0">
              <a:latin typeface="Times New Roman" pitchFamily="18" charset="0"/>
              <a:cs typeface="Times New Roman" pitchFamily="18" charset="0"/>
            </a:endParaRPr>
          </a:p>
        </p:txBody>
      </p:sp>
      <p:sp>
        <p:nvSpPr>
          <p:cNvPr id="2" name="Rectangle 1"/>
          <p:cNvSpPr/>
          <p:nvPr/>
        </p:nvSpPr>
        <p:spPr>
          <a:xfrm>
            <a:off x="202037" y="1417638"/>
            <a:ext cx="8803062" cy="4401205"/>
          </a:xfrm>
          <a:prstGeom prst="rect">
            <a:avLst/>
          </a:prstGeom>
        </p:spPr>
        <p:txBody>
          <a:bodyPr wrap="square">
            <a:spAutoFit/>
          </a:bodyPr>
          <a:lstStyle/>
          <a:p>
            <a:pPr marL="457200" indent="-457200">
              <a:buFont typeface="Arial"/>
              <a:buChar char="•"/>
            </a:pPr>
            <a:r>
              <a:rPr lang="en-US" sz="2800" dirty="0"/>
              <a:t>Introduction to Microbiology – Ingraham and Ingraham</a:t>
            </a:r>
          </a:p>
          <a:p>
            <a:pPr marL="457200" indent="-457200">
              <a:buFont typeface="Arial"/>
              <a:buChar char="•"/>
            </a:pPr>
            <a:endParaRPr lang="en-US" sz="2800" dirty="0"/>
          </a:p>
          <a:p>
            <a:pPr marL="457200" indent="-457200">
              <a:buFont typeface="Arial"/>
              <a:buChar char="•"/>
            </a:pPr>
            <a:r>
              <a:rPr lang="en-US" sz="2800" dirty="0"/>
              <a:t>MICROBIOLOGY - Prescott, Harley and Klein</a:t>
            </a:r>
          </a:p>
          <a:p>
            <a:pPr marL="457200" indent="-457200">
              <a:buFont typeface="Arial"/>
              <a:buChar char="•"/>
            </a:pPr>
            <a:endParaRPr lang="en-US" sz="2800" dirty="0"/>
          </a:p>
          <a:p>
            <a:pPr marL="457200" indent="-457200">
              <a:buFont typeface="Arial"/>
              <a:buChar char="•"/>
            </a:pPr>
            <a:r>
              <a:rPr lang="en-US" sz="2800" dirty="0"/>
              <a:t>Fundamentals of Microbiology – Frobisher </a:t>
            </a:r>
          </a:p>
          <a:p>
            <a:pPr marL="457200" indent="-457200">
              <a:buFont typeface="Arial"/>
              <a:buChar char="•"/>
            </a:pPr>
            <a:endParaRPr lang="en-US" sz="2800" dirty="0"/>
          </a:p>
          <a:p>
            <a:pPr marL="457200" indent="-457200">
              <a:buFont typeface="Arial"/>
              <a:buChar char="•"/>
            </a:pPr>
            <a:r>
              <a:rPr lang="en-US" sz="2800" dirty="0"/>
              <a:t>Essential Microbiology – S. Hogg</a:t>
            </a:r>
          </a:p>
          <a:p>
            <a:pPr marL="457200" indent="-457200">
              <a:buFont typeface="Arial"/>
              <a:buChar char="•"/>
            </a:pPr>
            <a:r>
              <a:rPr lang="en-US" sz="2800" dirty="0"/>
              <a:t>Any good Microbiology book</a:t>
            </a:r>
          </a:p>
          <a:p>
            <a:pPr marL="457200" indent="-457200">
              <a:buFont typeface="Arial"/>
              <a:buChar char="•"/>
            </a:pPr>
            <a:endParaRPr lang="en-US" sz="2800" dirty="0"/>
          </a:p>
          <a:p>
            <a:pPr marL="457200" indent="-457200">
              <a:buFont typeface="Arial"/>
              <a:buChar char="•"/>
            </a:pPr>
            <a:r>
              <a:rPr lang="en-US" sz="2800" dirty="0"/>
              <a:t>Authentic Microbiology journals</a:t>
            </a:r>
          </a:p>
        </p:txBody>
      </p:sp>
      <p:sp>
        <p:nvSpPr>
          <p:cNvPr id="3" name="Footer Placeholder 2"/>
          <p:cNvSpPr>
            <a:spLocks noGrp="1"/>
          </p:cNvSpPr>
          <p:nvPr>
            <p:ph type="ftr" sz="quarter" idx="11"/>
          </p:nvPr>
        </p:nvSpPr>
        <p:spPr/>
        <p:txBody>
          <a:bodyPr/>
          <a:lstStyle/>
          <a:p>
            <a:r>
              <a:rPr lang="is-IS" dirty="0"/>
              <a:t>2019/2020</a:t>
            </a:r>
            <a:endParaRPr lang="en-US" dirty="0"/>
          </a:p>
        </p:txBody>
      </p:sp>
    </p:spTree>
    <p:extLst>
      <p:ext uri="{BB962C8B-B14F-4D97-AF65-F5344CB8AC3E}">
        <p14:creationId xmlns:p14="http://schemas.microsoft.com/office/powerpoint/2010/main" val="481608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23850" y="2492375"/>
            <a:ext cx="3887788"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2400" dirty="0">
                <a:solidFill>
                  <a:srgbClr val="000000"/>
                </a:solidFill>
                <a:latin typeface="+mn-lt"/>
              </a:rPr>
              <a:t>Malaria, Dengue, sleeping sickness, </a:t>
            </a:r>
            <a:r>
              <a:rPr lang="en-GB" sz="2400" dirty="0" err="1">
                <a:solidFill>
                  <a:srgbClr val="000000"/>
                </a:solidFill>
                <a:latin typeface="+mn-lt"/>
              </a:rPr>
              <a:t>Filariasis</a:t>
            </a:r>
            <a:r>
              <a:rPr lang="en-GB" sz="2400" dirty="0">
                <a:solidFill>
                  <a:srgbClr val="000000"/>
                </a:solidFill>
                <a:latin typeface="+mn-lt"/>
              </a:rPr>
              <a:t>, yellow fever.</a:t>
            </a:r>
          </a:p>
        </p:txBody>
      </p:sp>
      <p:sp>
        <p:nvSpPr>
          <p:cNvPr id="5" name="Text Box 4"/>
          <p:cNvSpPr txBox="1">
            <a:spLocks noChangeArrowheads="1"/>
          </p:cNvSpPr>
          <p:nvPr/>
        </p:nvSpPr>
        <p:spPr bwMode="auto">
          <a:xfrm>
            <a:off x="4669369" y="2060575"/>
            <a:ext cx="43561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2400" dirty="0">
                <a:solidFill>
                  <a:srgbClr val="000000"/>
                </a:solidFill>
                <a:latin typeface="+mn-lt"/>
              </a:rPr>
              <a:t>Biting by mosquitoes, flies. </a:t>
            </a:r>
          </a:p>
          <a:p>
            <a:pPr>
              <a:spcBef>
                <a:spcPct val="50000"/>
              </a:spcBef>
            </a:pPr>
            <a:r>
              <a:rPr lang="en-GB" sz="2400" dirty="0">
                <a:solidFill>
                  <a:srgbClr val="000000"/>
                </a:solidFill>
                <a:latin typeface="+mn-lt"/>
              </a:rPr>
              <a:t> Transmitted by mosquitoes and flies</a:t>
            </a:r>
          </a:p>
          <a:p>
            <a:pPr marL="342900" indent="-342900">
              <a:spcBef>
                <a:spcPct val="50000"/>
              </a:spcBef>
              <a:buFont typeface="Arial"/>
              <a:buChar char="•"/>
            </a:pPr>
            <a:r>
              <a:rPr lang="en-GB" sz="2400" i="1" dirty="0">
                <a:solidFill>
                  <a:srgbClr val="000000"/>
                </a:solidFill>
                <a:latin typeface="+mn-lt"/>
              </a:rPr>
              <a:t>Bite near water</a:t>
            </a:r>
          </a:p>
          <a:p>
            <a:pPr marL="342900" indent="-342900">
              <a:spcBef>
                <a:spcPct val="50000"/>
              </a:spcBef>
              <a:buFont typeface="Arial"/>
              <a:buChar char="•"/>
            </a:pPr>
            <a:r>
              <a:rPr lang="en-GB" sz="2400" i="1" dirty="0">
                <a:solidFill>
                  <a:srgbClr val="000000"/>
                </a:solidFill>
                <a:latin typeface="+mn-lt"/>
              </a:rPr>
              <a:t>Breed in water</a:t>
            </a:r>
          </a:p>
          <a:p>
            <a:pPr marL="342900" indent="-342900">
              <a:spcBef>
                <a:spcPct val="50000"/>
              </a:spcBef>
              <a:buFont typeface="Arial"/>
              <a:buChar char="•"/>
            </a:pPr>
            <a:r>
              <a:rPr lang="en-GB" sz="2400" i="1" dirty="0">
                <a:solidFill>
                  <a:srgbClr val="000000"/>
                </a:solidFill>
                <a:latin typeface="+mn-lt"/>
              </a:rPr>
              <a:t>Dirty environment</a:t>
            </a:r>
            <a:endParaRPr lang="en-GB" sz="2400" dirty="0">
              <a:solidFill>
                <a:srgbClr val="000000"/>
              </a:solidFill>
              <a:latin typeface="+mn-lt"/>
            </a:endParaRPr>
          </a:p>
        </p:txBody>
      </p:sp>
      <p:sp>
        <p:nvSpPr>
          <p:cNvPr id="6" name="Text Box 5"/>
          <p:cNvSpPr txBox="1">
            <a:spLocks noChangeArrowheads="1"/>
          </p:cNvSpPr>
          <p:nvPr/>
        </p:nvSpPr>
        <p:spPr bwMode="auto">
          <a:xfrm>
            <a:off x="323850" y="951438"/>
            <a:ext cx="3527425" cy="400110"/>
          </a:xfrm>
          <a:prstGeom prst="rect">
            <a:avLst/>
          </a:prstGeom>
          <a:solidFill>
            <a:srgbClr val="3333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s-ES" b="1" dirty="0" err="1">
                <a:solidFill>
                  <a:schemeClr val="bg1"/>
                </a:solidFill>
              </a:rPr>
              <a:t>Insect</a:t>
            </a:r>
            <a:r>
              <a:rPr lang="es-ES" b="1" dirty="0">
                <a:solidFill>
                  <a:schemeClr val="bg1"/>
                </a:solidFill>
              </a:rPr>
              <a:t> </a:t>
            </a:r>
            <a:r>
              <a:rPr lang="es-ES" b="1" dirty="0" err="1">
                <a:solidFill>
                  <a:schemeClr val="bg1"/>
                </a:solidFill>
              </a:rPr>
              <a:t>vectors</a:t>
            </a:r>
            <a:endParaRPr lang="es-ES" b="1" dirty="0">
              <a:solidFill>
                <a:schemeClr val="bg1"/>
              </a:solidFill>
            </a:endParaRPr>
          </a:p>
        </p:txBody>
      </p:sp>
      <p:sp>
        <p:nvSpPr>
          <p:cNvPr id="7" name="Rectangle 6"/>
          <p:cNvSpPr>
            <a:spLocks noChangeArrowheads="1"/>
          </p:cNvSpPr>
          <p:nvPr/>
        </p:nvSpPr>
        <p:spPr bwMode="auto">
          <a:xfrm>
            <a:off x="4859338" y="836613"/>
            <a:ext cx="3527425" cy="86360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b"/>
          <a:lstStyle/>
          <a:p>
            <a:pPr algn="ctr" eaLnBrk="1" hangingPunct="1"/>
            <a:r>
              <a:rPr lang="en-GB" sz="2400" b="1" dirty="0">
                <a:solidFill>
                  <a:schemeClr val="bg1"/>
                </a:solidFill>
              </a:rPr>
              <a:t>Transmission mechanisms</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931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339975" y="125944"/>
            <a:ext cx="207962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Malaria</a:t>
            </a:r>
            <a:endParaRPr lang="en-US" sz="3600" b="1" dirty="0">
              <a:solidFill>
                <a:srgbClr val="CC0000"/>
              </a:solidFill>
              <a:latin typeface="+mn-lt"/>
            </a:endParaRPr>
          </a:p>
        </p:txBody>
      </p:sp>
      <p:sp>
        <p:nvSpPr>
          <p:cNvPr id="5" name="Text Box 3"/>
          <p:cNvSpPr txBox="1">
            <a:spLocks noChangeArrowheads="1"/>
          </p:cNvSpPr>
          <p:nvPr/>
        </p:nvSpPr>
        <p:spPr bwMode="auto">
          <a:xfrm>
            <a:off x="179388" y="772275"/>
            <a:ext cx="8659812" cy="2228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ct val="20000"/>
              </a:spcBef>
              <a:buFontTx/>
              <a:buChar char="•"/>
            </a:pPr>
            <a:r>
              <a:rPr lang="en-GB" dirty="0">
                <a:latin typeface="+mn-lt"/>
              </a:rPr>
              <a:t> </a:t>
            </a:r>
            <a:r>
              <a:rPr lang="en-GB" b="1" dirty="0">
                <a:latin typeface="+mn-lt"/>
              </a:rPr>
              <a:t>Pathogen: </a:t>
            </a:r>
            <a:r>
              <a:rPr lang="en-GB" i="1" dirty="0">
                <a:solidFill>
                  <a:srgbClr val="CC3300"/>
                </a:solidFill>
                <a:latin typeface="+mn-lt"/>
              </a:rPr>
              <a:t>Plasmodium falciparum</a:t>
            </a:r>
            <a:r>
              <a:rPr lang="en-GB" dirty="0">
                <a:solidFill>
                  <a:srgbClr val="CC3300"/>
                </a:solidFill>
                <a:latin typeface="+mn-lt"/>
              </a:rPr>
              <a:t>, </a:t>
            </a:r>
            <a:r>
              <a:rPr lang="en-GB" i="1" dirty="0" err="1">
                <a:solidFill>
                  <a:srgbClr val="CC3300"/>
                </a:solidFill>
                <a:latin typeface="+mn-lt"/>
              </a:rPr>
              <a:t>vivax</a:t>
            </a:r>
            <a:r>
              <a:rPr lang="en-GB" i="1" dirty="0">
                <a:solidFill>
                  <a:srgbClr val="CC3300"/>
                </a:solidFill>
                <a:latin typeface="+mn-lt"/>
              </a:rPr>
              <a:t>, </a:t>
            </a:r>
            <a:r>
              <a:rPr lang="en-GB" i="1" dirty="0" err="1">
                <a:solidFill>
                  <a:srgbClr val="CC3300"/>
                </a:solidFill>
                <a:latin typeface="+mn-lt"/>
              </a:rPr>
              <a:t>malariae</a:t>
            </a:r>
            <a:r>
              <a:rPr lang="en-GB" dirty="0">
                <a:solidFill>
                  <a:srgbClr val="CC3300"/>
                </a:solidFill>
                <a:latin typeface="+mn-lt"/>
              </a:rPr>
              <a:t> and </a:t>
            </a:r>
            <a:r>
              <a:rPr lang="en-GB" i="1" dirty="0" err="1">
                <a:solidFill>
                  <a:srgbClr val="CC3300"/>
                </a:solidFill>
                <a:latin typeface="+mn-lt"/>
              </a:rPr>
              <a:t>ovale</a:t>
            </a:r>
            <a:r>
              <a:rPr lang="en-GB" dirty="0">
                <a:solidFill>
                  <a:srgbClr val="CC3300"/>
                </a:solidFill>
                <a:latin typeface="+mn-lt"/>
              </a:rPr>
              <a:t> (Parasite)</a:t>
            </a:r>
          </a:p>
          <a:p>
            <a:pPr eaLnBrk="1" hangingPunct="1">
              <a:spcBef>
                <a:spcPct val="20000"/>
              </a:spcBef>
              <a:buFontTx/>
              <a:buChar char="•"/>
            </a:pPr>
            <a:r>
              <a:rPr lang="en-GB" dirty="0">
                <a:latin typeface="+mn-lt"/>
              </a:rPr>
              <a:t> </a:t>
            </a:r>
            <a:r>
              <a:rPr lang="en-GB" b="1" dirty="0">
                <a:latin typeface="+mn-lt"/>
              </a:rPr>
              <a:t>Vector</a:t>
            </a:r>
            <a:r>
              <a:rPr lang="en-GB" dirty="0">
                <a:latin typeface="+mn-lt"/>
              </a:rPr>
              <a:t>: Mosquito </a:t>
            </a:r>
            <a:r>
              <a:rPr lang="en-GB" i="1" dirty="0">
                <a:latin typeface="+mn-lt"/>
              </a:rPr>
              <a:t>Anopheles</a:t>
            </a:r>
            <a:r>
              <a:rPr lang="en-GB" dirty="0">
                <a:latin typeface="+mn-lt"/>
              </a:rPr>
              <a:t> female (</a:t>
            </a:r>
            <a:r>
              <a:rPr lang="en-GB" i="1" dirty="0">
                <a:latin typeface="+mn-lt"/>
              </a:rPr>
              <a:t>Anopheles gambiae </a:t>
            </a:r>
            <a:r>
              <a:rPr lang="en-GB" dirty="0">
                <a:latin typeface="+mn-lt"/>
              </a:rPr>
              <a:t>complex) </a:t>
            </a:r>
          </a:p>
          <a:p>
            <a:pPr eaLnBrk="1" hangingPunct="1">
              <a:spcBef>
                <a:spcPct val="20000"/>
              </a:spcBef>
              <a:buFontTx/>
              <a:buChar char="•"/>
            </a:pPr>
            <a:r>
              <a:rPr lang="en-GB" dirty="0">
                <a:latin typeface="+mn-lt"/>
              </a:rPr>
              <a:t> </a:t>
            </a:r>
            <a:r>
              <a:rPr lang="en-GB" b="1" dirty="0">
                <a:latin typeface="+mn-lt"/>
              </a:rPr>
              <a:t>Clinical</a:t>
            </a:r>
            <a:r>
              <a:rPr lang="en-GB" dirty="0">
                <a:latin typeface="+mn-lt"/>
              </a:rPr>
              <a:t>:</a:t>
            </a:r>
          </a:p>
          <a:p>
            <a:pPr lvl="1" eaLnBrk="1" hangingPunct="1">
              <a:spcBef>
                <a:spcPct val="20000"/>
              </a:spcBef>
              <a:buFont typeface="Wingdings" charset="0"/>
              <a:buChar char="ü"/>
            </a:pPr>
            <a:r>
              <a:rPr lang="en-GB" dirty="0">
                <a:latin typeface="+mn-lt"/>
              </a:rPr>
              <a:t>Painful muscles and joints, high fever with chills, headache, 	diarrhoea and vomiting, coma, death, anaemia</a:t>
            </a:r>
          </a:p>
          <a:p>
            <a:pPr eaLnBrk="1" hangingPunct="1">
              <a:lnSpc>
                <a:spcPct val="90000"/>
              </a:lnSpc>
              <a:spcBef>
                <a:spcPct val="20000"/>
              </a:spcBef>
              <a:buFontTx/>
              <a:buChar char="•"/>
            </a:pPr>
            <a:r>
              <a:rPr lang="en-GB" sz="2400" dirty="0">
                <a:latin typeface="+mn-lt"/>
              </a:rPr>
              <a:t> Stagnant waters are the breeding place.</a:t>
            </a:r>
            <a:endParaRPr lang="en-GB" dirty="0">
              <a:latin typeface="+mn-lt"/>
            </a:endParaRPr>
          </a:p>
        </p:txBody>
      </p:sp>
      <p:pic>
        <p:nvPicPr>
          <p:cNvPr id="6" name="Picture 4" descr="Mosquito_transmite_malari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317" y="3589870"/>
            <a:ext cx="2157416" cy="2157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C:\Users\kiki\Desktop\Sep 2014 Presentation\malaria-1.gif"/>
          <p:cNvPicPr>
            <a:picLocks noChangeAspect="1" noChangeArrowheads="1"/>
          </p:cNvPicPr>
          <p:nvPr/>
        </p:nvPicPr>
        <p:blipFill rotWithShape="1">
          <a:blip r:embed="rId4">
            <a:extLst>
              <a:ext uri="{28A0092B-C50C-407E-A947-70E740481C1C}">
                <a14:useLocalDpi xmlns:a14="http://schemas.microsoft.com/office/drawing/2010/main" val="0"/>
              </a:ext>
            </a:extLst>
          </a:blip>
          <a:srcRect r="3343" b="9204"/>
          <a:stretch/>
        </p:blipFill>
        <p:spPr bwMode="auto">
          <a:xfrm>
            <a:off x="1592515" y="3073391"/>
            <a:ext cx="4926818" cy="285926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86416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97" y="366182"/>
            <a:ext cx="7725747" cy="5566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93293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46"/>
          <a:stretch/>
        </p:blipFill>
        <p:spPr bwMode="auto">
          <a:xfrm>
            <a:off x="494522" y="186239"/>
            <a:ext cx="8182947" cy="57041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932449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09800" y="243681"/>
            <a:ext cx="3657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200" b="1" dirty="0">
                <a:solidFill>
                  <a:srgbClr val="000000"/>
                </a:solidFill>
                <a:latin typeface="+mn-lt"/>
              </a:rPr>
              <a:t>Yellow fever</a:t>
            </a:r>
            <a:endParaRPr lang="en-US" sz="3200" b="1" dirty="0">
              <a:solidFill>
                <a:srgbClr val="000000"/>
              </a:solidFill>
              <a:latin typeface="+mn-lt"/>
            </a:endParaRPr>
          </a:p>
        </p:txBody>
      </p:sp>
      <p:sp>
        <p:nvSpPr>
          <p:cNvPr id="5" name="Text Box 3"/>
          <p:cNvSpPr txBox="1">
            <a:spLocks noChangeArrowheads="1"/>
          </p:cNvSpPr>
          <p:nvPr/>
        </p:nvSpPr>
        <p:spPr bwMode="auto">
          <a:xfrm>
            <a:off x="228600" y="856986"/>
            <a:ext cx="8640763" cy="2160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ct val="20000"/>
              </a:spcBef>
              <a:buFontTx/>
              <a:buChar char="•"/>
            </a:pPr>
            <a:r>
              <a:rPr lang="en-GB" sz="2400" dirty="0">
                <a:latin typeface="+mn-lt"/>
              </a:rPr>
              <a:t> </a:t>
            </a:r>
            <a:r>
              <a:rPr lang="en-GB" sz="2400" b="1" dirty="0">
                <a:latin typeface="+mn-lt"/>
              </a:rPr>
              <a:t>Pathogen</a:t>
            </a:r>
            <a:r>
              <a:rPr lang="en-GB" sz="2400" dirty="0">
                <a:latin typeface="+mn-lt"/>
              </a:rPr>
              <a:t>: </a:t>
            </a:r>
            <a:r>
              <a:rPr lang="en-GB" sz="2400" dirty="0">
                <a:solidFill>
                  <a:srgbClr val="CC3300"/>
                </a:solidFill>
                <a:latin typeface="+mn-lt"/>
              </a:rPr>
              <a:t>Virus (</a:t>
            </a:r>
            <a:r>
              <a:rPr lang="en-GB" sz="2400" dirty="0" err="1">
                <a:solidFill>
                  <a:srgbClr val="CC3300"/>
                </a:solidFill>
                <a:latin typeface="+mn-lt"/>
              </a:rPr>
              <a:t>Flaviviridiae</a:t>
            </a:r>
            <a:r>
              <a:rPr lang="en-GB" sz="2400" dirty="0">
                <a:solidFill>
                  <a:srgbClr val="CC3300"/>
                </a:solidFill>
                <a:latin typeface="+mn-lt"/>
              </a:rPr>
              <a:t>)</a:t>
            </a:r>
          </a:p>
          <a:p>
            <a:pPr eaLnBrk="1" hangingPunct="1">
              <a:spcBef>
                <a:spcPct val="20000"/>
              </a:spcBef>
              <a:buFontTx/>
              <a:buChar char="•"/>
            </a:pPr>
            <a:r>
              <a:rPr lang="en-GB" sz="2400" dirty="0">
                <a:latin typeface="+mn-lt"/>
              </a:rPr>
              <a:t> </a:t>
            </a:r>
            <a:r>
              <a:rPr lang="en-GB" sz="2400" b="1" dirty="0">
                <a:latin typeface="+mn-lt"/>
              </a:rPr>
              <a:t>Vector</a:t>
            </a:r>
            <a:r>
              <a:rPr lang="en-GB" sz="2400" dirty="0">
                <a:latin typeface="+mn-lt"/>
              </a:rPr>
              <a:t>: </a:t>
            </a:r>
            <a:r>
              <a:rPr lang="en-GB" sz="2400" i="1" dirty="0" err="1">
                <a:latin typeface="+mn-lt"/>
              </a:rPr>
              <a:t>Aedes</a:t>
            </a:r>
            <a:r>
              <a:rPr lang="en-GB" sz="2400" i="1" dirty="0">
                <a:latin typeface="+mn-lt"/>
              </a:rPr>
              <a:t> </a:t>
            </a:r>
            <a:r>
              <a:rPr lang="en-GB" sz="2400" i="1" dirty="0" err="1">
                <a:latin typeface="+mn-lt"/>
              </a:rPr>
              <a:t>aegypti</a:t>
            </a:r>
            <a:endParaRPr lang="en-GB" sz="2400" i="1" dirty="0">
              <a:latin typeface="+mn-lt"/>
            </a:endParaRPr>
          </a:p>
          <a:p>
            <a:pPr eaLnBrk="1" hangingPunct="1">
              <a:spcBef>
                <a:spcPct val="20000"/>
              </a:spcBef>
              <a:buFontTx/>
              <a:buChar char="•"/>
            </a:pPr>
            <a:r>
              <a:rPr lang="en-GB" sz="2400" dirty="0">
                <a:latin typeface="+mn-lt"/>
              </a:rPr>
              <a:t> </a:t>
            </a:r>
            <a:r>
              <a:rPr lang="en-GB" sz="2400" b="1" dirty="0">
                <a:latin typeface="+mn-lt"/>
              </a:rPr>
              <a:t>Clinical</a:t>
            </a:r>
            <a:r>
              <a:rPr lang="en-GB" sz="2400" dirty="0">
                <a:latin typeface="+mn-lt"/>
              </a:rPr>
              <a:t>:</a:t>
            </a:r>
          </a:p>
          <a:p>
            <a:pPr lvl="1" eaLnBrk="1" hangingPunct="1">
              <a:spcBef>
                <a:spcPct val="20000"/>
              </a:spcBef>
              <a:buFont typeface="Wingdings" charset="0"/>
              <a:buChar char="ü"/>
            </a:pPr>
            <a:r>
              <a:rPr lang="en-GB" sz="2400" dirty="0">
                <a:latin typeface="+mn-lt"/>
              </a:rPr>
              <a:t>Fever, headache, myalgia, nausea, red eyes, jaundice.  </a:t>
            </a:r>
          </a:p>
          <a:p>
            <a:pPr>
              <a:buFontTx/>
              <a:buChar char="•"/>
            </a:pPr>
            <a:r>
              <a:rPr lang="en-GB" sz="2400" dirty="0">
                <a:latin typeface="+mn-lt"/>
              </a:rPr>
              <a:t> Breeds in stagnant waters. Only bites during daylight.</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3125086"/>
            <a:ext cx="2623080" cy="2769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10778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9"/>
            <a:ext cx="8229600" cy="893762"/>
          </a:xfrm>
        </p:spPr>
        <p:txBody>
          <a:bodyPr/>
          <a:lstStyle/>
          <a:p>
            <a:r>
              <a:rPr lang="en-US" sz="3600" b="1" dirty="0">
                <a:solidFill>
                  <a:srgbClr val="000000"/>
                </a:solidFill>
              </a:rPr>
              <a:t>Lymphatic/</a:t>
            </a:r>
            <a:r>
              <a:rPr lang="en-US" sz="3600" b="1" dirty="0" err="1">
                <a:solidFill>
                  <a:srgbClr val="000000"/>
                </a:solidFill>
              </a:rPr>
              <a:t>Bancroftian</a:t>
            </a:r>
            <a:r>
              <a:rPr lang="en-US" sz="3600" b="1" dirty="0">
                <a:solidFill>
                  <a:srgbClr val="000000"/>
                </a:solidFill>
              </a:rPr>
              <a:t> </a:t>
            </a:r>
            <a:r>
              <a:rPr lang="en-US" sz="3600" b="1" dirty="0" err="1">
                <a:solidFill>
                  <a:srgbClr val="000000"/>
                </a:solidFill>
              </a:rPr>
              <a:t>Filariasis</a:t>
            </a:r>
            <a:endParaRPr lang="en-US" sz="3600" b="1" dirty="0">
              <a:solidFill>
                <a:srgbClr val="000000"/>
              </a:solidFill>
            </a:endParaRPr>
          </a:p>
        </p:txBody>
      </p:sp>
      <p:pic>
        <p:nvPicPr>
          <p:cNvPr id="3" name="Picture 16" descr="Wuchereria-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7318" y="1083734"/>
            <a:ext cx="5514553" cy="354424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617"/>
          <a:stretch/>
        </p:blipFill>
        <p:spPr bwMode="auto">
          <a:xfrm>
            <a:off x="6264911" y="1168400"/>
            <a:ext cx="2421889" cy="4612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descr="W. bancrofti microfilaria"/>
          <p:cNvPicPr>
            <a:picLocks noChangeAspect="1" noChangeArrowheads="1"/>
          </p:cNvPicPr>
          <p:nvPr/>
        </p:nvPicPr>
        <p:blipFill>
          <a:blip r:embed="rId4"/>
          <a:srcRect/>
          <a:stretch>
            <a:fillRect/>
          </a:stretch>
        </p:blipFill>
        <p:spPr bwMode="auto">
          <a:xfrm>
            <a:off x="3681611" y="4531823"/>
            <a:ext cx="2338189" cy="1418832"/>
          </a:xfrm>
          <a:prstGeom prst="rect">
            <a:avLst/>
          </a:prstGeom>
          <a:noFill/>
        </p:spPr>
      </p:pic>
      <p:sp>
        <p:nvSpPr>
          <p:cNvPr id="4" name="Footer Placeholder 3"/>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158382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118531" y="745067"/>
            <a:ext cx="8788400" cy="5261229"/>
          </a:xfrm>
          <a:prstGeom prst="rect">
            <a:avLst/>
          </a:prstGeom>
        </p:spPr>
      </p:pic>
      <p:sp>
        <p:nvSpPr>
          <p:cNvPr id="5" name="TextBox 4"/>
          <p:cNvSpPr txBox="1"/>
          <p:nvPr/>
        </p:nvSpPr>
        <p:spPr>
          <a:xfrm>
            <a:off x="762000" y="0"/>
            <a:ext cx="6620933" cy="646331"/>
          </a:xfrm>
          <a:prstGeom prst="rect">
            <a:avLst/>
          </a:prstGeom>
          <a:noFill/>
        </p:spPr>
        <p:txBody>
          <a:bodyPr wrap="square" rtlCol="0">
            <a:spAutoFit/>
          </a:bodyPr>
          <a:lstStyle/>
          <a:p>
            <a:pPr algn="ctr"/>
            <a:r>
              <a:rPr lang="en-US" sz="3600" b="1" dirty="0"/>
              <a:t>Life cycle</a:t>
            </a:r>
          </a:p>
        </p:txBody>
      </p:sp>
    </p:spTree>
    <p:extLst>
      <p:ext uri="{BB962C8B-B14F-4D97-AF65-F5344CB8AC3E}">
        <p14:creationId xmlns:p14="http://schemas.microsoft.com/office/powerpoint/2010/main" val="3080392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2711"/>
            <a:ext cx="8229600" cy="690562"/>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600" b="1" dirty="0">
                <a:latin typeface="+mn-lt"/>
              </a:rPr>
              <a:t>Extreme clinical presentation</a:t>
            </a:r>
          </a:p>
        </p:txBody>
      </p:sp>
      <p:grpSp>
        <p:nvGrpSpPr>
          <p:cNvPr id="4" name="Group 3"/>
          <p:cNvGrpSpPr/>
          <p:nvPr/>
        </p:nvGrpSpPr>
        <p:grpSpPr>
          <a:xfrm>
            <a:off x="849087" y="713273"/>
            <a:ext cx="7399174" cy="5230327"/>
            <a:chOff x="457201" y="1202271"/>
            <a:chExt cx="7789334" cy="5475814"/>
          </a:xfrm>
        </p:grpSpPr>
        <p:pic>
          <p:nvPicPr>
            <p:cNvPr id="5" name="Picture 4" descr="C:\Users\kiki\Desktop\Sep 2014 Presentation\lyph fila.jpg"/>
            <p:cNvPicPr>
              <a:picLocks noChangeAspect="1" noChangeArrowheads="1"/>
            </p:cNvPicPr>
            <p:nvPr/>
          </p:nvPicPr>
          <p:blipFill rotWithShape="1">
            <a:blip r:embed="rId2">
              <a:extLst>
                <a:ext uri="{28A0092B-C50C-407E-A947-70E740481C1C}">
                  <a14:useLocalDpi xmlns:a14="http://schemas.microsoft.com/office/drawing/2010/main" val="0"/>
                </a:ext>
              </a:extLst>
            </a:blip>
            <a:srcRect t="22261" r="14165"/>
            <a:stretch/>
          </p:blipFill>
          <p:spPr bwMode="auto">
            <a:xfrm>
              <a:off x="457201" y="3334922"/>
              <a:ext cx="2302932" cy="304775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C:\Users\kiki\Desktop\Sep 2014 Presentation\lymph filar.jpg"/>
            <p:cNvPicPr>
              <a:picLocks noChangeAspect="1" noChangeArrowheads="1"/>
            </p:cNvPicPr>
            <p:nvPr/>
          </p:nvPicPr>
          <p:blipFill rotWithShape="1">
            <a:blip r:embed="rId3">
              <a:extLst>
                <a:ext uri="{28A0092B-C50C-407E-A947-70E740481C1C}">
                  <a14:useLocalDpi xmlns:a14="http://schemas.microsoft.com/office/drawing/2010/main" val="0"/>
                </a:ext>
              </a:extLst>
            </a:blip>
            <a:srcRect l="317" b="15241"/>
            <a:stretch/>
          </p:blipFill>
          <p:spPr bwMode="auto">
            <a:xfrm>
              <a:off x="2401520" y="1202271"/>
              <a:ext cx="4654280" cy="272626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8765"/>
            <a:stretch/>
          </p:blipFill>
          <p:spPr bwMode="auto">
            <a:xfrm>
              <a:off x="6333541" y="3877738"/>
              <a:ext cx="1912994" cy="28003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97413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 y="1354661"/>
            <a:ext cx="4229078" cy="38984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4210762" y="1390148"/>
            <a:ext cx="4814705" cy="4524315"/>
          </a:xfrm>
          <a:prstGeom prst="rect">
            <a:avLst/>
          </a:prstGeom>
          <a:noFill/>
        </p:spPr>
        <p:txBody>
          <a:bodyPr wrap="square" rtlCol="0">
            <a:spAutoFit/>
          </a:bodyPr>
          <a:lstStyle/>
          <a:p>
            <a:r>
              <a:rPr lang="en-US" sz="2400" dirty="0">
                <a:solidFill>
                  <a:srgbClr val="000000"/>
                </a:solidFill>
                <a:ea typeface="ＭＳ Ｐゴシック" pitchFamily="34" charset="-128"/>
                <a:cs typeface="Arial" pitchFamily="34" charset="0"/>
              </a:rPr>
              <a:t>Trypanosomiasis - spread by Tsetseflies</a:t>
            </a:r>
          </a:p>
          <a:p>
            <a:endParaRPr lang="en-US" sz="2400" dirty="0">
              <a:solidFill>
                <a:srgbClr val="000000"/>
              </a:solidFill>
            </a:endParaRPr>
          </a:p>
          <a:p>
            <a:r>
              <a:rPr lang="en-US" sz="2400" dirty="0">
                <a:solidFill>
                  <a:srgbClr val="000000"/>
                </a:solidFill>
              </a:rPr>
              <a:t>Encephalitis  - Japanese encephalitis  – </a:t>
            </a:r>
            <a:r>
              <a:rPr lang="en-US" sz="2400" i="1" dirty="0" err="1">
                <a:solidFill>
                  <a:srgbClr val="000000"/>
                </a:solidFill>
                <a:cs typeface="Arial" pitchFamily="34" charset="0"/>
              </a:rPr>
              <a:t>Culex</a:t>
            </a:r>
            <a:r>
              <a:rPr lang="en-US" sz="2400" i="1" dirty="0">
                <a:solidFill>
                  <a:srgbClr val="000000"/>
                </a:solidFill>
                <a:cs typeface="Arial" pitchFamily="34" charset="0"/>
              </a:rPr>
              <a:t> </a:t>
            </a:r>
            <a:r>
              <a:rPr lang="en-US" sz="2400" dirty="0">
                <a:solidFill>
                  <a:srgbClr val="000000"/>
                </a:solidFill>
                <a:cs typeface="Arial" pitchFamily="34" charset="0"/>
              </a:rPr>
              <a:t>(Mosquitoes)</a:t>
            </a:r>
          </a:p>
          <a:p>
            <a:endParaRPr lang="en-GB" sz="2400" dirty="0">
              <a:solidFill>
                <a:srgbClr val="000000"/>
              </a:solidFill>
            </a:endParaRPr>
          </a:p>
          <a:p>
            <a:r>
              <a:rPr lang="en-GB" sz="2400" dirty="0" err="1">
                <a:solidFill>
                  <a:srgbClr val="000000"/>
                </a:solidFill>
              </a:rPr>
              <a:t>Onchocerciasis</a:t>
            </a:r>
            <a:r>
              <a:rPr lang="en-GB" sz="2400" dirty="0">
                <a:solidFill>
                  <a:srgbClr val="000000"/>
                </a:solidFill>
              </a:rPr>
              <a:t> </a:t>
            </a:r>
            <a:r>
              <a:rPr lang="en-US" sz="2400" dirty="0">
                <a:solidFill>
                  <a:srgbClr val="000000"/>
                </a:solidFill>
              </a:rPr>
              <a:t>–</a:t>
            </a:r>
            <a:r>
              <a:rPr lang="en-GB" sz="2400" dirty="0">
                <a:solidFill>
                  <a:srgbClr val="000000"/>
                </a:solidFill>
              </a:rPr>
              <a:t> Black fly</a:t>
            </a:r>
          </a:p>
          <a:p>
            <a:endParaRPr lang="en-GB" sz="2400" i="1" dirty="0">
              <a:solidFill>
                <a:srgbClr val="000000"/>
              </a:solidFill>
            </a:endParaRPr>
          </a:p>
          <a:p>
            <a:r>
              <a:rPr lang="en-GB" sz="2400" i="1" dirty="0">
                <a:solidFill>
                  <a:srgbClr val="000000"/>
                </a:solidFill>
              </a:rPr>
              <a:t>Dengue - </a:t>
            </a:r>
            <a:r>
              <a:rPr lang="en-GB" sz="2400" i="1" dirty="0" err="1">
                <a:solidFill>
                  <a:srgbClr val="000000"/>
                </a:solidFill>
              </a:rPr>
              <a:t>Aedes</a:t>
            </a:r>
            <a:r>
              <a:rPr lang="en-GB" sz="2400" i="1" dirty="0">
                <a:solidFill>
                  <a:srgbClr val="000000"/>
                </a:solidFill>
              </a:rPr>
              <a:t> </a:t>
            </a:r>
            <a:r>
              <a:rPr lang="en-GB" sz="2400" i="1" dirty="0" err="1">
                <a:solidFill>
                  <a:srgbClr val="000000"/>
                </a:solidFill>
              </a:rPr>
              <a:t>aegypti</a:t>
            </a:r>
            <a:r>
              <a:rPr lang="en-GB" sz="2400" i="1" dirty="0">
                <a:solidFill>
                  <a:srgbClr val="000000"/>
                </a:solidFill>
              </a:rPr>
              <a:t> </a:t>
            </a:r>
            <a:r>
              <a:rPr lang="en-GB" sz="2400" dirty="0">
                <a:solidFill>
                  <a:srgbClr val="000000"/>
                </a:solidFill>
              </a:rPr>
              <a:t>(Mosquitoes)</a:t>
            </a:r>
          </a:p>
          <a:p>
            <a:endParaRPr lang="en-GB" sz="2400" dirty="0">
              <a:solidFill>
                <a:srgbClr val="000000"/>
              </a:solidFill>
            </a:endParaRPr>
          </a:p>
          <a:p>
            <a:endParaRPr lang="en-US" sz="2400" dirty="0">
              <a:solidFill>
                <a:srgbClr val="000000"/>
              </a:solidFill>
            </a:endParaRPr>
          </a:p>
        </p:txBody>
      </p:sp>
      <p:sp>
        <p:nvSpPr>
          <p:cNvPr id="5" name="TextBox 4"/>
          <p:cNvSpPr txBox="1"/>
          <p:nvPr/>
        </p:nvSpPr>
        <p:spPr>
          <a:xfrm>
            <a:off x="1337732" y="492498"/>
            <a:ext cx="7145867" cy="646331"/>
          </a:xfrm>
          <a:prstGeom prst="rect">
            <a:avLst/>
          </a:prstGeom>
          <a:noFill/>
        </p:spPr>
        <p:txBody>
          <a:bodyPr wrap="square" rtlCol="0">
            <a:spAutoFit/>
          </a:bodyPr>
          <a:lstStyle/>
          <a:p>
            <a:pPr algn="ctr"/>
            <a:r>
              <a:rPr lang="en-US" sz="3600" b="1" dirty="0"/>
              <a:t>Other insect vector-borne diseases </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05248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23850" y="268816"/>
            <a:ext cx="842486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Key factors for preventing Insect vector diseases</a:t>
            </a:r>
            <a:endParaRPr lang="en-US" sz="3600" b="1" dirty="0">
              <a:solidFill>
                <a:srgbClr val="CC0000"/>
              </a:solidFill>
              <a:latin typeface="+mn-lt"/>
            </a:endParaRPr>
          </a:p>
        </p:txBody>
      </p:sp>
      <p:sp>
        <p:nvSpPr>
          <p:cNvPr id="4" name="Rectangle 3"/>
          <p:cNvSpPr txBox="1">
            <a:spLocks noChangeArrowheads="1"/>
          </p:cNvSpPr>
          <p:nvPr/>
        </p:nvSpPr>
        <p:spPr bwMode="auto">
          <a:xfrm>
            <a:off x="611188" y="1920875"/>
            <a:ext cx="7466012" cy="34385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endParaRPr lang="en-GB" sz="2400" dirty="0"/>
          </a:p>
          <a:p>
            <a:pPr>
              <a:lnSpc>
                <a:spcPct val="80000"/>
              </a:lnSpc>
            </a:pPr>
            <a:r>
              <a:rPr lang="en-GB" sz="2400" dirty="0"/>
              <a:t>Adequate drainage of stagnant water</a:t>
            </a:r>
          </a:p>
          <a:p>
            <a:pPr>
              <a:lnSpc>
                <a:spcPct val="80000"/>
              </a:lnSpc>
            </a:pPr>
            <a:endParaRPr lang="en-GB" sz="2400" dirty="0"/>
          </a:p>
          <a:p>
            <a:pPr>
              <a:lnSpc>
                <a:spcPct val="80000"/>
              </a:lnSpc>
            </a:pPr>
            <a:r>
              <a:rPr lang="en-GB" sz="2400" dirty="0"/>
              <a:t>Disposal of waste water</a:t>
            </a:r>
          </a:p>
          <a:p>
            <a:pPr marL="0" indent="0">
              <a:lnSpc>
                <a:spcPct val="80000"/>
              </a:lnSpc>
              <a:buNone/>
            </a:pPr>
            <a:endParaRPr lang="en-GB" sz="2400" dirty="0"/>
          </a:p>
          <a:p>
            <a:pPr>
              <a:lnSpc>
                <a:spcPct val="80000"/>
              </a:lnSpc>
            </a:pPr>
            <a:r>
              <a:rPr lang="en-GB" sz="2400" dirty="0"/>
              <a:t>Vector control </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61433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600201"/>
            <a:ext cx="8229600" cy="428470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dirty="0">
              <a:latin typeface="Helvetica"/>
              <a:cs typeface="Helvetica"/>
            </a:endParaRPr>
          </a:p>
        </p:txBody>
      </p:sp>
      <p:sp>
        <p:nvSpPr>
          <p:cNvPr id="5" name="Title 1"/>
          <p:cNvSpPr>
            <a:spLocks noGrp="1"/>
          </p:cNvSpPr>
          <p:nvPr>
            <p:ph type="title"/>
          </p:nvPr>
        </p:nvSpPr>
        <p:spPr>
          <a:xfrm>
            <a:off x="457200" y="228600"/>
            <a:ext cx="8229600" cy="824812"/>
          </a:xfrm>
        </p:spPr>
        <p:txBody>
          <a:bodyPr/>
          <a:lstStyle/>
          <a:p>
            <a:pPr eaLnBrk="1" hangingPunct="1">
              <a:defRPr/>
            </a:pPr>
            <a:r>
              <a:rPr lang="en-US" sz="3600" b="1" dirty="0">
                <a:latin typeface="+mn-lt"/>
                <a:cs typeface="Times New Roman" charset="0"/>
              </a:rPr>
              <a:t>Assessment  Requirements</a:t>
            </a:r>
            <a:endParaRPr lang="en-US" sz="3600" dirty="0">
              <a:latin typeface="+mn-lt"/>
            </a:endParaRPr>
          </a:p>
        </p:txBody>
      </p:sp>
      <p:sp>
        <p:nvSpPr>
          <p:cNvPr id="7" name="Content Placeholder 2"/>
          <p:cNvSpPr txBox="1">
            <a:spLocks/>
          </p:cNvSpPr>
          <p:nvPr/>
        </p:nvSpPr>
        <p:spPr>
          <a:xfrm>
            <a:off x="152400" y="1189830"/>
            <a:ext cx="8686800" cy="4419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charset="0"/>
              <a:buChar char="ü"/>
            </a:pPr>
            <a:r>
              <a:rPr lang="en-US" sz="2400" b="1" dirty="0">
                <a:latin typeface="Times New Roman" charset="0"/>
                <a:cs typeface="Times New Roman" charset="0"/>
              </a:rPr>
              <a:t>Punctuality, Attendance</a:t>
            </a:r>
          </a:p>
          <a:p>
            <a:pPr>
              <a:lnSpc>
                <a:spcPct val="150000"/>
              </a:lnSpc>
              <a:buFont typeface="Wingdings" charset="0"/>
              <a:buChar char="ü"/>
            </a:pPr>
            <a:r>
              <a:rPr lang="en-US" sz="2400" b="1" dirty="0">
                <a:latin typeface="Times New Roman" charset="0"/>
                <a:cs typeface="Times New Roman" charset="0"/>
              </a:rPr>
              <a:t>Presentations (Group)</a:t>
            </a:r>
          </a:p>
          <a:p>
            <a:pPr>
              <a:lnSpc>
                <a:spcPct val="150000"/>
              </a:lnSpc>
              <a:buFont typeface="Wingdings" charset="0"/>
              <a:buChar char="ü"/>
            </a:pPr>
            <a:r>
              <a:rPr lang="en-US" sz="2400" b="1" dirty="0">
                <a:latin typeface="Times New Roman" charset="0"/>
                <a:cs typeface="Times New Roman" charset="0"/>
              </a:rPr>
              <a:t>Assignments (Individual and Group)</a:t>
            </a:r>
          </a:p>
          <a:p>
            <a:pPr>
              <a:lnSpc>
                <a:spcPct val="150000"/>
              </a:lnSpc>
              <a:buFont typeface="Wingdings" charset="0"/>
              <a:buChar char="ü"/>
            </a:pPr>
            <a:r>
              <a:rPr lang="en-US" sz="2400" b="1" dirty="0">
                <a:latin typeface="Times New Roman" charset="0"/>
                <a:cs typeface="Times New Roman" charset="0"/>
              </a:rPr>
              <a:t>Short Quizzes – </a:t>
            </a:r>
            <a:r>
              <a:rPr lang="en-US" sz="2400" b="1" dirty="0">
                <a:solidFill>
                  <a:srgbClr val="FF0000"/>
                </a:solidFill>
                <a:latin typeface="Times New Roman" charset="0"/>
                <a:cs typeface="Times New Roman" charset="0"/>
              </a:rPr>
              <a:t>U</a:t>
            </a:r>
            <a:r>
              <a:rPr lang="en-US" sz="2400" b="1" u="sng" dirty="0">
                <a:solidFill>
                  <a:srgbClr val="FF0000"/>
                </a:solidFill>
                <a:latin typeface="Times New Roman" charset="0"/>
                <a:cs typeface="Times New Roman" charset="0"/>
              </a:rPr>
              <a:t>n/announced</a:t>
            </a:r>
          </a:p>
          <a:p>
            <a:pPr>
              <a:lnSpc>
                <a:spcPct val="150000"/>
              </a:lnSpc>
              <a:buFont typeface="Wingdings" charset="0"/>
              <a:buChar char="ü"/>
            </a:pPr>
            <a:r>
              <a:rPr lang="en-US" sz="2400" b="1" dirty="0">
                <a:latin typeface="Times New Roman" charset="0"/>
                <a:cs typeface="Times New Roman" charset="0"/>
              </a:rPr>
              <a:t>Mid Semester Examination**</a:t>
            </a:r>
          </a:p>
          <a:p>
            <a:pPr>
              <a:lnSpc>
                <a:spcPct val="150000"/>
              </a:lnSpc>
              <a:buFont typeface="Wingdings" charset="0"/>
              <a:buChar char="ü"/>
            </a:pPr>
            <a:r>
              <a:rPr lang="en-US" sz="2400" b="1" dirty="0">
                <a:latin typeface="Times New Roman" charset="0"/>
                <a:cs typeface="Times New Roman" charset="0"/>
              </a:rPr>
              <a:t>Practical Assignments – Weekly</a:t>
            </a:r>
          </a:p>
          <a:p>
            <a:pPr>
              <a:lnSpc>
                <a:spcPct val="150000"/>
              </a:lnSpc>
              <a:buFont typeface="Wingdings" charset="0"/>
              <a:buChar char="ü"/>
            </a:pPr>
            <a:r>
              <a:rPr lang="en-US" sz="2400" b="1" dirty="0">
                <a:solidFill>
                  <a:srgbClr val="FF0000"/>
                </a:solidFill>
                <a:latin typeface="Times New Roman" charset="0"/>
                <a:cs typeface="Times New Roman" charset="0"/>
              </a:rPr>
              <a:t>End of Semester Examination 70%</a:t>
            </a:r>
          </a:p>
        </p:txBody>
      </p:sp>
      <p:grpSp>
        <p:nvGrpSpPr>
          <p:cNvPr id="8" name="Group 1"/>
          <p:cNvGrpSpPr>
            <a:grpSpLocks/>
          </p:cNvGrpSpPr>
          <p:nvPr/>
        </p:nvGrpSpPr>
        <p:grpSpPr bwMode="auto">
          <a:xfrm>
            <a:off x="5322888" y="1340908"/>
            <a:ext cx="3352800" cy="3451227"/>
            <a:chOff x="5181600" y="1371600"/>
            <a:chExt cx="3352800" cy="2514600"/>
          </a:xfrm>
        </p:grpSpPr>
        <p:sp>
          <p:nvSpPr>
            <p:cNvPr id="9" name="Right Brace 8"/>
            <p:cNvSpPr/>
            <p:nvPr/>
          </p:nvSpPr>
          <p:spPr>
            <a:xfrm>
              <a:off x="5181600" y="1371600"/>
              <a:ext cx="838200" cy="2514600"/>
            </a:xfrm>
            <a:prstGeom prst="rightBrace">
              <a:avLst>
                <a:gd name="adj1" fmla="val 8333"/>
                <a:gd name="adj2" fmla="val 48770"/>
              </a:avLst>
            </a:prstGeom>
            <a:ln w="254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 name="TextBox 9"/>
            <p:cNvSpPr txBox="1"/>
            <p:nvPr/>
          </p:nvSpPr>
          <p:spPr>
            <a:xfrm>
              <a:off x="6156325" y="1981200"/>
              <a:ext cx="2378075" cy="1384300"/>
            </a:xfrm>
            <a:prstGeom prst="rect">
              <a:avLst/>
            </a:prstGeom>
            <a:noFill/>
            <a:ln>
              <a:solidFill>
                <a:schemeClr val="tx2">
                  <a:lumMod val="75000"/>
                </a:schemeClr>
              </a:solidFill>
            </a:ln>
          </p:spPr>
          <p:txBody>
            <a:bodyPr>
              <a:spAutoFit/>
            </a:bodyPr>
            <a:lstStyle/>
            <a:p>
              <a:pPr algn="ctr" fontAlgn="auto">
                <a:spcBef>
                  <a:spcPts val="0"/>
                </a:spcBef>
                <a:spcAft>
                  <a:spcPts val="0"/>
                </a:spcAft>
                <a:defRPr/>
              </a:pPr>
              <a:r>
                <a:rPr lang="en-US" sz="2800" b="1" dirty="0">
                  <a:solidFill>
                    <a:srgbClr val="000099"/>
                  </a:solidFill>
                  <a:latin typeface="Times New Roman" pitchFamily="18" charset="0"/>
                  <a:ea typeface="+mn-ea"/>
                  <a:cs typeface="Times New Roman" pitchFamily="18" charset="0"/>
                </a:rPr>
                <a:t>Continuous Assessment 30%</a:t>
              </a:r>
            </a:p>
          </p:txBody>
        </p:sp>
      </p:gr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1584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70" y="247650"/>
            <a:ext cx="7806266" cy="5683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0989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b="42676"/>
          <a:stretch/>
        </p:blipFill>
        <p:spPr bwMode="auto">
          <a:xfrm>
            <a:off x="338667" y="286354"/>
            <a:ext cx="5037393" cy="2915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3"/>
          <a:srcRect t="8470"/>
          <a:stretch/>
        </p:blipFill>
        <p:spPr>
          <a:xfrm>
            <a:off x="600182" y="3332648"/>
            <a:ext cx="7943636" cy="2538646"/>
          </a:xfrm>
          <a:prstGeom prst="rect">
            <a:avLst/>
          </a:prstGeom>
        </p:spPr>
      </p:pic>
    </p:spTree>
    <p:extLst>
      <p:ext uri="{BB962C8B-B14F-4D97-AF65-F5344CB8AC3E}">
        <p14:creationId xmlns:p14="http://schemas.microsoft.com/office/powerpoint/2010/main" val="250748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75229"/>
          </a:xfrm>
        </p:spPr>
        <p:txBody>
          <a:bodyPr/>
          <a:lstStyle/>
          <a:p>
            <a:r>
              <a:rPr lang="en-US" sz="3600" b="1" dirty="0"/>
              <a:t>Diseases transmitted by rodents</a:t>
            </a:r>
          </a:p>
        </p:txBody>
      </p:sp>
      <p:sp>
        <p:nvSpPr>
          <p:cNvPr id="4" name="TextBox 3"/>
          <p:cNvSpPr txBox="1"/>
          <p:nvPr/>
        </p:nvSpPr>
        <p:spPr>
          <a:xfrm>
            <a:off x="457200" y="1405467"/>
            <a:ext cx="8009467" cy="4401205"/>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Hantavirus Pulmonary Syndrome</a:t>
            </a:r>
          </a:p>
          <a:p>
            <a:pPr marL="457200" indent="-457200">
              <a:buFont typeface="Arial" panose="020B0604020202020204" pitchFamily="34" charset="0"/>
              <a:buChar char="•"/>
            </a:pPr>
            <a:r>
              <a:rPr lang="en-US" sz="2800" dirty="0"/>
              <a:t>Lassa fever</a:t>
            </a:r>
          </a:p>
          <a:p>
            <a:pPr marL="457200" indent="-457200">
              <a:buFont typeface="Arial" panose="020B0604020202020204" pitchFamily="34" charset="0"/>
              <a:buChar char="•"/>
            </a:pPr>
            <a:r>
              <a:rPr lang="en-US" sz="2800" dirty="0"/>
              <a:t>Plague</a:t>
            </a:r>
          </a:p>
          <a:p>
            <a:pPr marL="457200" indent="-457200">
              <a:buFont typeface="Arial" panose="020B0604020202020204" pitchFamily="34" charset="0"/>
              <a:buChar char="•"/>
            </a:pPr>
            <a:r>
              <a:rPr lang="en-US" sz="2800" dirty="0"/>
              <a:t>Rat-Bite Fever</a:t>
            </a:r>
          </a:p>
          <a:p>
            <a:pPr marL="457200" indent="-457200">
              <a:buFont typeface="Arial" panose="020B0604020202020204" pitchFamily="34" charset="0"/>
              <a:buChar char="•"/>
            </a:pPr>
            <a:r>
              <a:rPr lang="en-US" sz="2800" dirty="0"/>
              <a:t>Salmonellosis</a:t>
            </a:r>
          </a:p>
          <a:p>
            <a:pPr marL="457200" indent="-457200">
              <a:buFont typeface="Arial" panose="020B0604020202020204" pitchFamily="34" charset="0"/>
              <a:buChar char="•"/>
            </a:pPr>
            <a:r>
              <a:rPr lang="en-US" sz="2800" dirty="0"/>
              <a:t>Tularemia</a:t>
            </a:r>
          </a:p>
          <a:p>
            <a:pPr marL="457200" indent="-457200">
              <a:buFont typeface="Arial" panose="020B0604020202020204" pitchFamily="34" charset="0"/>
              <a:buChar char="•"/>
            </a:pPr>
            <a:r>
              <a:rPr lang="en-US" sz="2800" dirty="0"/>
              <a:t>Hemorrhagic Fever with Renal Syndrome</a:t>
            </a:r>
          </a:p>
          <a:p>
            <a:pPr marL="457200" indent="-457200">
              <a:buFont typeface="Arial" panose="020B0604020202020204" pitchFamily="34" charset="0"/>
              <a:buChar char="•"/>
            </a:pPr>
            <a:r>
              <a:rPr lang="en-US" sz="2800" dirty="0"/>
              <a:t>Leptospirosis</a:t>
            </a:r>
          </a:p>
          <a:p>
            <a:endParaRPr lang="en-US" sz="2800" dirty="0"/>
          </a:p>
        </p:txBody>
      </p:sp>
    </p:spTree>
    <p:extLst>
      <p:ext uri="{BB962C8B-B14F-4D97-AF65-F5344CB8AC3E}">
        <p14:creationId xmlns:p14="http://schemas.microsoft.com/office/powerpoint/2010/main" val="1323730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17" t="60707" r="3214"/>
          <a:stretch/>
        </p:blipFill>
        <p:spPr bwMode="auto">
          <a:xfrm>
            <a:off x="364377" y="829733"/>
            <a:ext cx="8576417" cy="23766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364067" y="3206386"/>
            <a:ext cx="8559800" cy="2677656"/>
          </a:xfrm>
          <a:prstGeom prst="rect">
            <a:avLst/>
          </a:prstGeom>
          <a:noFill/>
        </p:spPr>
        <p:txBody>
          <a:bodyPr wrap="square" rtlCol="0">
            <a:spAutoFit/>
          </a:bodyPr>
          <a:lstStyle/>
          <a:p>
            <a:pPr marL="342900" indent="-342900">
              <a:buFont typeface="Arial"/>
              <a:buChar char="•"/>
            </a:pPr>
            <a:r>
              <a:rPr lang="en-US" sz="2800" dirty="0"/>
              <a:t>Bacterial disease that affects humans and animals</a:t>
            </a:r>
          </a:p>
          <a:p>
            <a:pPr marL="342900" indent="-342900">
              <a:buFont typeface="Arial"/>
              <a:buChar char="•"/>
            </a:pPr>
            <a:r>
              <a:rPr lang="en-US" sz="2800" dirty="0"/>
              <a:t>Humans become infected through contact with water, food or soil containing urine from rats</a:t>
            </a:r>
          </a:p>
          <a:p>
            <a:pPr marL="342900" indent="-342900">
              <a:buFont typeface="Arial"/>
              <a:buChar char="•"/>
            </a:pPr>
            <a:r>
              <a:rPr lang="en-US" sz="2800" dirty="0"/>
              <a:t>Occurs when swallowing contaminated food or water (vector)</a:t>
            </a:r>
          </a:p>
          <a:p>
            <a:endParaRPr lang="en-US" sz="2800" dirty="0"/>
          </a:p>
        </p:txBody>
      </p:sp>
    </p:spTree>
    <p:extLst>
      <p:ext uri="{BB962C8B-B14F-4D97-AF65-F5344CB8AC3E}">
        <p14:creationId xmlns:p14="http://schemas.microsoft.com/office/powerpoint/2010/main" val="7921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690562"/>
          </a:xfrm>
        </p:spPr>
        <p:txBody>
          <a:bodyPr/>
          <a:lstStyle/>
          <a:p>
            <a:r>
              <a:rPr lang="en-US" sz="3600" b="1" dirty="0"/>
              <a:t>Prevention and Control</a:t>
            </a:r>
          </a:p>
        </p:txBody>
      </p:sp>
      <p:sp>
        <p:nvSpPr>
          <p:cNvPr id="4" name="Rectangle 3"/>
          <p:cNvSpPr/>
          <p:nvPr/>
        </p:nvSpPr>
        <p:spPr>
          <a:xfrm>
            <a:off x="347133" y="1521936"/>
            <a:ext cx="8610600" cy="3539431"/>
          </a:xfrm>
          <a:prstGeom prst="rect">
            <a:avLst/>
          </a:prstGeom>
        </p:spPr>
        <p:txBody>
          <a:bodyPr wrap="square">
            <a:spAutoFit/>
          </a:bodyPr>
          <a:lstStyle/>
          <a:p>
            <a:pPr marL="457200" indent="-457200">
              <a:buFont typeface="Arial"/>
              <a:buChar char="•"/>
            </a:pPr>
            <a:r>
              <a:rPr lang="en-US" sz="2800" dirty="0"/>
              <a:t>Keep rodent problems (rats, mice) under control.</a:t>
            </a:r>
          </a:p>
          <a:p>
            <a:pPr marL="457200" indent="-457200">
              <a:buFont typeface="Arial"/>
              <a:buChar char="•"/>
            </a:pPr>
            <a:endParaRPr lang="en-US" sz="2800" dirty="0"/>
          </a:p>
          <a:p>
            <a:pPr marL="457200" indent="-457200">
              <a:buFont typeface="Arial"/>
              <a:buChar char="•"/>
            </a:pPr>
            <a:r>
              <a:rPr lang="en-US" sz="2800" dirty="0"/>
              <a:t>Wear protective clothing, especially footwear, if you must wade in flood waters or other areas that might be contaminated. </a:t>
            </a:r>
          </a:p>
          <a:p>
            <a:pPr marL="457200" indent="-457200">
              <a:buFont typeface="Arial"/>
              <a:buChar char="•"/>
            </a:pPr>
            <a:endParaRPr lang="en-US" sz="2800" dirty="0"/>
          </a:p>
          <a:p>
            <a:pPr marL="457200" indent="-457200">
              <a:buFont typeface="Arial"/>
              <a:buChar char="•"/>
            </a:pPr>
            <a:r>
              <a:rPr lang="en-US" sz="2800" dirty="0"/>
              <a:t>Avoid contact with environments contaminated with animal urine.</a:t>
            </a:r>
          </a:p>
        </p:txBody>
      </p:sp>
    </p:spTree>
    <p:extLst>
      <p:ext uri="{BB962C8B-B14F-4D97-AF65-F5344CB8AC3E}">
        <p14:creationId xmlns:p14="http://schemas.microsoft.com/office/powerpoint/2010/main" val="54010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4D3D1-7C2D-4902-8D1F-A9F9927B59E5}"/>
              </a:ext>
            </a:extLst>
          </p:cNvPr>
          <p:cNvSpPr>
            <a:spLocks noGrp="1"/>
          </p:cNvSpPr>
          <p:nvPr>
            <p:ph type="ftr" sz="quarter" idx="11"/>
          </p:nvPr>
        </p:nvSpPr>
        <p:spPr/>
        <p:txBody>
          <a:bodyPr/>
          <a:lstStyle/>
          <a:p>
            <a:r>
              <a:rPr lang="is-IS" dirty="0"/>
              <a:t>2019/2020 </a:t>
            </a:r>
            <a:endParaRPr lang="en-US" dirty="0"/>
          </a:p>
        </p:txBody>
      </p:sp>
      <p:sp>
        <p:nvSpPr>
          <p:cNvPr id="3" name="Title 2">
            <a:extLst>
              <a:ext uri="{FF2B5EF4-FFF2-40B4-BE49-F238E27FC236}">
                <a16:creationId xmlns:a16="http://schemas.microsoft.com/office/drawing/2014/main" id="{F2EC81D7-9CE0-49D0-BF65-8F9BAC54B6A7}"/>
              </a:ext>
            </a:extLst>
          </p:cNvPr>
          <p:cNvSpPr>
            <a:spLocks noGrp="1"/>
          </p:cNvSpPr>
          <p:nvPr>
            <p:ph type="title"/>
          </p:nvPr>
        </p:nvSpPr>
        <p:spPr>
          <a:xfrm>
            <a:off x="427653" y="1972808"/>
            <a:ext cx="8229600" cy="1526171"/>
          </a:xfrm>
        </p:spPr>
        <p:txBody>
          <a:bodyPr/>
          <a:lstStyle/>
          <a:p>
            <a:r>
              <a:rPr lang="en-US" b="1" dirty="0">
                <a:solidFill>
                  <a:srgbClr val="00B050"/>
                </a:solidFill>
                <a:latin typeface="Algerian" panose="04020705040A02060702" pitchFamily="82" charset="0"/>
              </a:rPr>
              <a:t>BIOFILMS</a:t>
            </a:r>
          </a:p>
        </p:txBody>
      </p:sp>
    </p:spTree>
    <p:extLst>
      <p:ext uri="{BB962C8B-B14F-4D97-AF65-F5344CB8AC3E}">
        <p14:creationId xmlns:p14="http://schemas.microsoft.com/office/powerpoint/2010/main" val="1672858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Biofilms</a:t>
            </a:r>
          </a:p>
        </p:txBody>
      </p:sp>
      <p:grpSp>
        <p:nvGrpSpPr>
          <p:cNvPr id="3" name="Group 2"/>
          <p:cNvGrpSpPr/>
          <p:nvPr/>
        </p:nvGrpSpPr>
        <p:grpSpPr>
          <a:xfrm>
            <a:off x="206443" y="1417638"/>
            <a:ext cx="8683557" cy="4236713"/>
            <a:chOff x="409643" y="2463432"/>
            <a:chExt cx="11434598" cy="4125275"/>
          </a:xfrm>
        </p:grpSpPr>
        <p:pic>
          <p:nvPicPr>
            <p:cNvPr id="4" name="Picture 3"/>
            <p:cNvPicPr>
              <a:picLocks noChangeAspect="1"/>
            </p:cNvPicPr>
            <p:nvPr/>
          </p:nvPicPr>
          <p:blipFill>
            <a:blip r:embed="rId2"/>
            <a:stretch>
              <a:fillRect/>
            </a:stretch>
          </p:blipFill>
          <p:spPr>
            <a:xfrm>
              <a:off x="409643" y="2463432"/>
              <a:ext cx="6847918" cy="3861907"/>
            </a:xfrm>
            <a:prstGeom prst="rect">
              <a:avLst/>
            </a:prstGeom>
          </p:spPr>
        </p:pic>
        <p:pic>
          <p:nvPicPr>
            <p:cNvPr id="5" name="Picture 4"/>
            <p:cNvPicPr>
              <a:picLocks noChangeAspect="1"/>
            </p:cNvPicPr>
            <p:nvPr/>
          </p:nvPicPr>
          <p:blipFill>
            <a:blip r:embed="rId3"/>
            <a:stretch>
              <a:fillRect/>
            </a:stretch>
          </p:blipFill>
          <p:spPr>
            <a:xfrm>
              <a:off x="7367112" y="2478917"/>
              <a:ext cx="2174209" cy="1982671"/>
            </a:xfrm>
            <a:prstGeom prst="rect">
              <a:avLst/>
            </a:prstGeom>
          </p:spPr>
        </p:pic>
        <p:pic>
          <p:nvPicPr>
            <p:cNvPr id="6" name="Picture 5"/>
            <p:cNvPicPr>
              <a:picLocks noChangeAspect="1"/>
            </p:cNvPicPr>
            <p:nvPr/>
          </p:nvPicPr>
          <p:blipFill>
            <a:blip r:embed="rId4"/>
            <a:stretch>
              <a:fillRect/>
            </a:stretch>
          </p:blipFill>
          <p:spPr>
            <a:xfrm>
              <a:off x="7257647" y="4508500"/>
              <a:ext cx="2389446" cy="2080207"/>
            </a:xfrm>
            <a:prstGeom prst="rect">
              <a:avLst/>
            </a:prstGeom>
          </p:spPr>
        </p:pic>
        <p:pic>
          <p:nvPicPr>
            <p:cNvPr id="7" name="Picture 6"/>
            <p:cNvPicPr>
              <a:picLocks noChangeAspect="1"/>
            </p:cNvPicPr>
            <p:nvPr/>
          </p:nvPicPr>
          <p:blipFill>
            <a:blip r:embed="rId5"/>
            <a:stretch>
              <a:fillRect/>
            </a:stretch>
          </p:blipFill>
          <p:spPr>
            <a:xfrm>
              <a:off x="9667575" y="2721290"/>
              <a:ext cx="2176666" cy="3127292"/>
            </a:xfrm>
            <a:prstGeom prst="rect">
              <a:avLst/>
            </a:prstGeom>
          </p:spPr>
        </p:pic>
      </p:grpSp>
      <p:sp>
        <p:nvSpPr>
          <p:cNvPr id="8" name="Footer Placeholder 7"/>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051530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2"/>
          <p:cNvSpPr txBox="1">
            <a:spLocks/>
          </p:cNvSpPr>
          <p:nvPr/>
        </p:nvSpPr>
        <p:spPr>
          <a:xfrm>
            <a:off x="428625" y="243626"/>
            <a:ext cx="7886700" cy="9024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GB" sz="3600" b="1" dirty="0"/>
              <a:t>Biofilms</a:t>
            </a:r>
            <a:endParaRPr lang="en-US" sz="3600" b="1" dirty="0"/>
          </a:p>
        </p:txBody>
      </p:sp>
      <p:sp>
        <p:nvSpPr>
          <p:cNvPr id="5" name="Content Placeholder 1"/>
          <p:cNvSpPr txBox="1">
            <a:spLocks/>
          </p:cNvSpPr>
          <p:nvPr/>
        </p:nvSpPr>
        <p:spPr>
          <a:xfrm>
            <a:off x="186267" y="796301"/>
            <a:ext cx="8891230" cy="52653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Slimy aggregates of microorganisms in which cells are stuck to each other and/or to a surface.</a:t>
            </a:r>
          </a:p>
          <a:p>
            <a:pPr>
              <a:buFont typeface="Arial"/>
              <a:buNone/>
            </a:pPr>
            <a:endParaRPr lang="en-GB" sz="2400" b="1" dirty="0">
              <a:solidFill>
                <a:srgbClr val="FF0000"/>
              </a:solidFill>
            </a:endParaRPr>
          </a:p>
          <a:p>
            <a:r>
              <a:rPr lang="en-GB" sz="2400" b="1" dirty="0">
                <a:solidFill>
                  <a:srgbClr val="FF0000"/>
                </a:solidFill>
              </a:rPr>
              <a:t>They may form on living or non-living surfaces </a:t>
            </a:r>
            <a:r>
              <a:rPr lang="en-GB" sz="2400" dirty="0"/>
              <a:t>(</a:t>
            </a:r>
            <a:r>
              <a:rPr lang="en-US" sz="2400" dirty="0"/>
              <a:t>rocks, leaves, water.)</a:t>
            </a:r>
          </a:p>
          <a:p>
            <a:r>
              <a:rPr lang="en-US" sz="2400" dirty="0"/>
              <a:t>Complex aggregation of microorganisms often seen adhering to the surface of water.</a:t>
            </a:r>
          </a:p>
          <a:p>
            <a:pPr>
              <a:buFont typeface="Wingdings 2" pitchFamily="18" charset="2"/>
              <a:buNone/>
            </a:pPr>
            <a:endParaRPr lang="en-US" sz="2400" dirty="0"/>
          </a:p>
          <a:p>
            <a:r>
              <a:rPr lang="en-US" sz="2400" dirty="0"/>
              <a:t>May initially consist of </a:t>
            </a:r>
            <a:r>
              <a:rPr lang="en-US" sz="2400" b="1" dirty="0">
                <a:solidFill>
                  <a:srgbClr val="FF0000"/>
                </a:solidFill>
              </a:rPr>
              <a:t>one bacteria type </a:t>
            </a:r>
            <a:r>
              <a:rPr lang="en-US" sz="2400" dirty="0"/>
              <a:t>but later contain several bacteria.</a:t>
            </a:r>
          </a:p>
          <a:p>
            <a:pPr>
              <a:buFont typeface="Wingdings 2" pitchFamily="18" charset="2"/>
              <a:buNone/>
            </a:pPr>
            <a:endParaRPr lang="en-US" sz="2400" dirty="0"/>
          </a:p>
          <a:p>
            <a:r>
              <a:rPr lang="en-US" sz="2400" dirty="0"/>
              <a:t>May include bacteria, protozoa, fungi, </a:t>
            </a:r>
            <a:r>
              <a:rPr lang="en-US" sz="2400" dirty="0" err="1"/>
              <a:t>archaea</a:t>
            </a:r>
            <a:r>
              <a:rPr lang="en-US" sz="2400" dirty="0"/>
              <a:t> and algae.</a:t>
            </a:r>
          </a:p>
          <a:p>
            <a:pPr>
              <a:buFont typeface="Wingdings 2" pitchFamily="18" charset="2"/>
              <a:buNone/>
            </a:pPr>
            <a:endParaRPr lang="en-US" sz="2400" dirty="0"/>
          </a:p>
          <a:p>
            <a:pPr>
              <a:buFont typeface="Wingdings 2" pitchFamily="18" charset="2"/>
              <a:buNone/>
            </a:pPr>
            <a:endParaRPr lang="en-US" sz="2400" dirty="0"/>
          </a:p>
        </p:txBody>
      </p:sp>
      <p:sp>
        <p:nvSpPr>
          <p:cNvPr id="6" name="Footer Placeholder 1"/>
          <p:cNvSpPr txBox="1">
            <a:spLocks/>
          </p:cNvSpPr>
          <p:nvPr/>
        </p:nvSpPr>
        <p:spPr>
          <a:xfrm>
            <a:off x="3276600" y="650875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s-IS" dirty="0"/>
              <a:t> </a:t>
            </a:r>
            <a:endParaRPr lang="en-GB" dirty="0"/>
          </a:p>
        </p:txBody>
      </p:sp>
    </p:spTree>
    <p:extLst>
      <p:ext uri="{BB962C8B-B14F-4D97-AF65-F5344CB8AC3E}">
        <p14:creationId xmlns:p14="http://schemas.microsoft.com/office/powerpoint/2010/main" val="32984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6" name="Content Placeholder 1"/>
          <p:cNvSpPr txBox="1">
            <a:spLocks/>
          </p:cNvSpPr>
          <p:nvPr/>
        </p:nvSpPr>
        <p:spPr>
          <a:xfrm>
            <a:off x="186268" y="444865"/>
            <a:ext cx="8721294" cy="53981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dirty="0"/>
              <a:t>Biofilms provide:</a:t>
            </a:r>
          </a:p>
          <a:p>
            <a:pPr marL="0" indent="0">
              <a:buFont typeface="Arial"/>
              <a:buNone/>
            </a:pPr>
            <a:endParaRPr lang="en-GB" sz="2800" dirty="0"/>
          </a:p>
          <a:p>
            <a:r>
              <a:rPr lang="en-GB" sz="2800" dirty="0"/>
              <a:t>Nutrients for pathogens</a:t>
            </a:r>
          </a:p>
          <a:p>
            <a:endParaRPr lang="en-GB" sz="2800" dirty="0"/>
          </a:p>
          <a:p>
            <a:r>
              <a:rPr lang="en-GB" sz="2800" dirty="0"/>
              <a:t>Microhabitats for growth</a:t>
            </a:r>
          </a:p>
          <a:p>
            <a:endParaRPr lang="en-GB" sz="2800" dirty="0"/>
          </a:p>
          <a:p>
            <a:r>
              <a:rPr lang="en-GB" sz="2800" dirty="0"/>
              <a:t>Protection from biocides (increased resistance to detergents and antibiotics) such as chlorine and sunlight.</a:t>
            </a:r>
          </a:p>
          <a:p>
            <a:endParaRPr lang="en-GB" sz="2800" dirty="0"/>
          </a:p>
        </p:txBody>
      </p:sp>
    </p:spTree>
    <p:extLst>
      <p:ext uri="{BB962C8B-B14F-4D97-AF65-F5344CB8AC3E}">
        <p14:creationId xmlns:p14="http://schemas.microsoft.com/office/powerpoint/2010/main" val="4172243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414763" y="260287"/>
            <a:ext cx="8102703" cy="646331"/>
          </a:xfrm>
          <a:prstGeom prst="rect">
            <a:avLst/>
          </a:prstGeom>
          <a:noFill/>
        </p:spPr>
        <p:txBody>
          <a:bodyPr wrap="square" rtlCol="0">
            <a:spAutoFit/>
          </a:bodyPr>
          <a:lstStyle/>
          <a:p>
            <a:r>
              <a:rPr lang="en-US" sz="3600" b="1" dirty="0">
                <a:solidFill>
                  <a:srgbClr val="055D13"/>
                </a:solidFill>
              </a:rPr>
              <a:t>Mechanism of biofilm formation</a:t>
            </a:r>
          </a:p>
        </p:txBody>
      </p:sp>
      <p:sp>
        <p:nvSpPr>
          <p:cNvPr id="5" name="Content Placeholder 1"/>
          <p:cNvSpPr txBox="1">
            <a:spLocks/>
          </p:cNvSpPr>
          <p:nvPr/>
        </p:nvSpPr>
        <p:spPr>
          <a:xfrm>
            <a:off x="88847" y="1221308"/>
            <a:ext cx="8754533" cy="482035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The formation of biofilm begins when free-floating microorganisms begin to pack themselves loosely together and attach to the surfaces through </a:t>
            </a:r>
            <a:r>
              <a:rPr lang="en-GB" sz="2400" b="1" dirty="0">
                <a:solidFill>
                  <a:srgbClr val="FF0000"/>
                </a:solidFill>
              </a:rPr>
              <a:t>weak</a:t>
            </a:r>
            <a:r>
              <a:rPr lang="en-GB" sz="2400" dirty="0"/>
              <a:t> but </a:t>
            </a:r>
            <a:r>
              <a:rPr lang="en-GB" sz="2400" b="1" dirty="0">
                <a:solidFill>
                  <a:srgbClr val="FF0000"/>
                </a:solidFill>
              </a:rPr>
              <a:t>reversible</a:t>
            </a:r>
            <a:r>
              <a:rPr lang="en-GB" sz="2400" dirty="0"/>
              <a:t> </a:t>
            </a:r>
            <a:r>
              <a:rPr lang="en-GB" sz="2400" b="1" dirty="0">
                <a:solidFill>
                  <a:srgbClr val="FF0000"/>
                </a:solidFill>
              </a:rPr>
              <a:t>van der Waal’s forces. </a:t>
            </a:r>
          </a:p>
          <a:p>
            <a:pPr marL="0" indent="0">
              <a:buFont typeface="Arial"/>
              <a:buNone/>
            </a:pPr>
            <a:endParaRPr lang="en-GB" sz="2400" dirty="0"/>
          </a:p>
          <a:p>
            <a:pPr marL="0" indent="0">
              <a:buFont typeface="Arial"/>
              <a:buNone/>
            </a:pPr>
            <a:r>
              <a:rPr lang="en-GB" sz="2400" dirty="0"/>
              <a:t>Over time, they are able to attach permanently (become </a:t>
            </a:r>
            <a:r>
              <a:rPr lang="en-GB" sz="2400" b="1" dirty="0">
                <a:solidFill>
                  <a:srgbClr val="FF0000"/>
                </a:solidFill>
              </a:rPr>
              <a:t>irreversible</a:t>
            </a:r>
            <a:r>
              <a:rPr lang="en-GB" sz="2400" dirty="0"/>
              <a:t>) by producing </a:t>
            </a:r>
            <a:r>
              <a:rPr lang="en-GB" sz="2400" b="1" dirty="0">
                <a:solidFill>
                  <a:srgbClr val="FF0000"/>
                </a:solidFill>
              </a:rPr>
              <a:t>extracellular polysaccharide </a:t>
            </a:r>
            <a:r>
              <a:rPr lang="en-GB" sz="2400" dirty="0"/>
              <a:t>or in some cases by means of specialised structures termed </a:t>
            </a:r>
            <a:r>
              <a:rPr lang="en-GB" sz="2400" b="1" dirty="0">
                <a:solidFill>
                  <a:srgbClr val="FF0000"/>
                </a:solidFill>
              </a:rPr>
              <a:t>holdfasts </a:t>
            </a:r>
            <a:r>
              <a:rPr lang="en-GB" sz="2400" dirty="0"/>
              <a:t>or other cell adhesion structures like </a:t>
            </a:r>
            <a:r>
              <a:rPr lang="en-GB" sz="2400" b="1" dirty="0" err="1">
                <a:solidFill>
                  <a:srgbClr val="FF0000"/>
                </a:solidFill>
              </a:rPr>
              <a:t>Pili</a:t>
            </a:r>
            <a:r>
              <a:rPr lang="en-GB" sz="2400" b="1" dirty="0">
                <a:solidFill>
                  <a:srgbClr val="FF0000"/>
                </a:solidFill>
              </a:rPr>
              <a:t>, flagella and fimbriae.</a:t>
            </a:r>
          </a:p>
          <a:p>
            <a:pPr marL="0" indent="0">
              <a:buFont typeface="Arial"/>
              <a:buNone/>
            </a:pPr>
            <a:endParaRPr lang="en-GB" sz="2400" b="1" dirty="0">
              <a:solidFill>
                <a:srgbClr val="FF0000"/>
              </a:solidFill>
            </a:endParaRPr>
          </a:p>
        </p:txBody>
      </p:sp>
    </p:spTree>
    <p:extLst>
      <p:ext uri="{BB962C8B-B14F-4D97-AF65-F5344CB8AC3E}">
        <p14:creationId xmlns:p14="http://schemas.microsoft.com/office/powerpoint/2010/main" val="61504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59198"/>
            <a:ext cx="8229600" cy="576746"/>
          </a:xfrm>
        </p:spPr>
        <p:txBody>
          <a:bodyPr/>
          <a:lstStyle/>
          <a:p>
            <a:pPr eaLnBrk="1" hangingPunct="1"/>
            <a:r>
              <a:rPr lang="en-US" sz="3600" b="1" dirty="0">
                <a:latin typeface="Arial" charset="0"/>
                <a:cs typeface="Times New Roman" charset="0"/>
              </a:rPr>
              <a:t>Course Outline</a:t>
            </a:r>
            <a:endParaRPr lang="en-US" sz="3600" dirty="0">
              <a:latin typeface="Arial" charset="0"/>
              <a:cs typeface="Times New Roman" charset="0"/>
            </a:endParaRPr>
          </a:p>
        </p:txBody>
      </p:sp>
      <p:sp>
        <p:nvSpPr>
          <p:cNvPr id="4" name="Content Placeholder 2"/>
          <p:cNvSpPr txBox="1">
            <a:spLocks/>
          </p:cNvSpPr>
          <p:nvPr/>
        </p:nvSpPr>
        <p:spPr>
          <a:xfrm>
            <a:off x="457200" y="990600"/>
            <a:ext cx="8229600" cy="448412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GB" sz="2800" dirty="0"/>
          </a:p>
          <a:p>
            <a:endParaRPr lang="en-GB" sz="2800" dirty="0"/>
          </a:p>
          <a:p>
            <a:pPr marL="0" indent="0">
              <a:buFont typeface="Arial"/>
              <a:buNone/>
            </a:pPr>
            <a:endParaRPr lang="en-GB" sz="2800" dirty="0"/>
          </a:p>
          <a:p>
            <a:endParaRPr lang="en-GB" sz="2800" dirty="0"/>
          </a:p>
        </p:txBody>
      </p:sp>
      <p:sp>
        <p:nvSpPr>
          <p:cNvPr id="2" name="Rectangle 1"/>
          <p:cNvSpPr/>
          <p:nvPr/>
        </p:nvSpPr>
        <p:spPr>
          <a:xfrm>
            <a:off x="237067" y="990600"/>
            <a:ext cx="8771466" cy="5078313"/>
          </a:xfrm>
          <a:prstGeom prst="rect">
            <a:avLst/>
          </a:prstGeom>
        </p:spPr>
        <p:txBody>
          <a:bodyPr wrap="square">
            <a:spAutoFit/>
          </a:bodyPr>
          <a:lstStyle/>
          <a:p>
            <a:pPr marL="342900" indent="-342900">
              <a:buFont typeface="Arial"/>
              <a:buChar char="•"/>
            </a:pPr>
            <a:r>
              <a:rPr lang="en-GB" sz="3600" dirty="0">
                <a:solidFill>
                  <a:srgbClr val="FF0000"/>
                </a:solidFill>
              </a:rPr>
              <a:t>Natural Microbial Environments---</a:t>
            </a:r>
            <a:r>
              <a:rPr lang="en-GB" sz="3600" dirty="0">
                <a:solidFill>
                  <a:srgbClr val="1AE109"/>
                </a:solidFill>
              </a:rPr>
              <a:t>done</a:t>
            </a:r>
          </a:p>
          <a:p>
            <a:pPr marL="342900" indent="-342900">
              <a:buFont typeface="Arial"/>
              <a:buChar char="•"/>
            </a:pPr>
            <a:r>
              <a:rPr lang="en-US" sz="3600" dirty="0">
                <a:solidFill>
                  <a:srgbClr val="FF0000"/>
                </a:solidFill>
              </a:rPr>
              <a:t>Microorganisms of Extreme environments--</a:t>
            </a:r>
            <a:r>
              <a:rPr lang="en-US" sz="3600" dirty="0">
                <a:solidFill>
                  <a:srgbClr val="1AE109"/>
                </a:solidFill>
              </a:rPr>
              <a:t>done</a:t>
            </a:r>
          </a:p>
          <a:p>
            <a:pPr marL="342900" indent="-342900">
              <a:buFont typeface="Arial"/>
              <a:buChar char="•"/>
            </a:pPr>
            <a:r>
              <a:rPr lang="en-US" sz="3600" dirty="0">
                <a:solidFill>
                  <a:srgbClr val="FF0000"/>
                </a:solidFill>
              </a:rPr>
              <a:t>Strategies for survival---</a:t>
            </a:r>
            <a:r>
              <a:rPr lang="en-US" sz="3600" dirty="0">
                <a:solidFill>
                  <a:srgbClr val="1AE109"/>
                </a:solidFill>
              </a:rPr>
              <a:t>done</a:t>
            </a:r>
          </a:p>
          <a:p>
            <a:pPr marL="342900" indent="-342900">
              <a:buFont typeface="Arial"/>
              <a:buChar char="•"/>
            </a:pPr>
            <a:r>
              <a:rPr lang="en-US" sz="3600" dirty="0">
                <a:solidFill>
                  <a:srgbClr val="FF0000"/>
                </a:solidFill>
              </a:rPr>
              <a:t>Some important diseases ---- </a:t>
            </a:r>
            <a:r>
              <a:rPr lang="en-US" sz="3600" dirty="0">
                <a:solidFill>
                  <a:srgbClr val="1AE109"/>
                </a:solidFill>
              </a:rPr>
              <a:t>done</a:t>
            </a:r>
          </a:p>
          <a:p>
            <a:pPr marL="342900" indent="-342900">
              <a:buFont typeface="Arial"/>
              <a:buChar char="•"/>
            </a:pPr>
            <a:r>
              <a:rPr lang="en-US" sz="3600" dirty="0"/>
              <a:t>Water and excreta-related diseases</a:t>
            </a:r>
          </a:p>
          <a:p>
            <a:pPr marL="342900" indent="-342900">
              <a:buFont typeface="Arial"/>
              <a:buChar char="•"/>
            </a:pPr>
            <a:r>
              <a:rPr lang="en-US" sz="3600" dirty="0"/>
              <a:t>Biofilms </a:t>
            </a:r>
          </a:p>
          <a:p>
            <a:pPr marL="342900" indent="-342900">
              <a:buFont typeface="Arial"/>
              <a:buChar char="•"/>
            </a:pPr>
            <a:r>
              <a:rPr lang="en-US" sz="3600" dirty="0"/>
              <a:t>Water Treatment</a:t>
            </a:r>
          </a:p>
          <a:p>
            <a:pPr marL="342900" indent="-342900">
              <a:buFont typeface="Arial"/>
              <a:buChar char="•"/>
            </a:pPr>
            <a:r>
              <a:rPr lang="en-US" sz="3600" dirty="0"/>
              <a:t>Sewage Treatment </a:t>
            </a:r>
          </a:p>
        </p:txBody>
      </p:sp>
      <p:sp>
        <p:nvSpPr>
          <p:cNvPr id="5" name="Footer Placeholder 4"/>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28503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721996" y="105508"/>
            <a:ext cx="7020257" cy="584776"/>
          </a:xfrm>
          <a:prstGeom prst="rect">
            <a:avLst/>
          </a:prstGeom>
          <a:noFill/>
        </p:spPr>
        <p:txBody>
          <a:bodyPr wrap="square" rtlCol="0">
            <a:spAutoFit/>
          </a:bodyPr>
          <a:lstStyle/>
          <a:p>
            <a:r>
              <a:rPr lang="en-US" sz="3200" b="1" dirty="0">
                <a:solidFill>
                  <a:srgbClr val="055D13"/>
                </a:solidFill>
              </a:rPr>
              <a:t>Steps in Biofilm Development (5 stages)</a:t>
            </a:r>
          </a:p>
        </p:txBody>
      </p:sp>
      <p:pic>
        <p:nvPicPr>
          <p:cNvPr id="5" name="Picture 4"/>
          <p:cNvPicPr>
            <a:picLocks noChangeAspect="1"/>
          </p:cNvPicPr>
          <p:nvPr/>
        </p:nvPicPr>
        <p:blipFill>
          <a:blip r:embed="rId2"/>
          <a:stretch>
            <a:fillRect/>
          </a:stretch>
        </p:blipFill>
        <p:spPr>
          <a:xfrm>
            <a:off x="222437" y="758016"/>
            <a:ext cx="8680297" cy="3286716"/>
          </a:xfrm>
          <a:prstGeom prst="rect">
            <a:avLst/>
          </a:prstGeom>
        </p:spPr>
      </p:pic>
      <p:sp>
        <p:nvSpPr>
          <p:cNvPr id="6" name="Rectangle 3"/>
          <p:cNvSpPr>
            <a:spLocks noChangeArrowheads="1"/>
          </p:cNvSpPr>
          <p:nvPr/>
        </p:nvSpPr>
        <p:spPr bwMode="auto">
          <a:xfrm>
            <a:off x="357159" y="4180196"/>
            <a:ext cx="8501122" cy="1631216"/>
          </a:xfrm>
          <a:prstGeom prst="rect">
            <a:avLst/>
          </a:prstGeom>
          <a:noFill/>
          <a:ln w="9525">
            <a:noFill/>
            <a:miter lim="800000"/>
            <a:headEnd/>
            <a:tailEnd/>
          </a:ln>
          <a:effectLst/>
        </p:spPr>
        <p:txBody>
          <a:bodyPr numCol="2" anchor="ctr">
            <a:spAutoFit/>
          </a:bodyPr>
          <a:lstStyle/>
          <a:p>
            <a:pPr>
              <a:defRPr/>
            </a:pPr>
            <a:r>
              <a:rPr lang="en-US" sz="2000" b="1" dirty="0">
                <a:ea typeface="Calibri" pitchFamily="34" charset="0"/>
                <a:cs typeface="Times New Roman" pitchFamily="18" charset="0"/>
              </a:rPr>
              <a:t>Stage 1 : Initial attachment;    </a:t>
            </a:r>
          </a:p>
          <a:p>
            <a:pPr>
              <a:defRPr/>
            </a:pPr>
            <a:r>
              <a:rPr lang="en-US" sz="2000" b="1" dirty="0">
                <a:ea typeface="Calibri" pitchFamily="34" charset="0"/>
                <a:cs typeface="Times New Roman" pitchFamily="18" charset="0"/>
              </a:rPr>
              <a:t>Stage 2 : Irreversible attachment; </a:t>
            </a:r>
          </a:p>
          <a:p>
            <a:pPr>
              <a:defRPr/>
            </a:pPr>
            <a:r>
              <a:rPr lang="en-US" sz="2000" b="1" dirty="0">
                <a:ea typeface="Calibri" pitchFamily="34" charset="0"/>
                <a:cs typeface="Times New Roman" pitchFamily="18" charset="0"/>
              </a:rPr>
              <a:t>Stage 3 : Maturation I; </a:t>
            </a:r>
          </a:p>
          <a:p>
            <a:pPr>
              <a:defRPr/>
            </a:pPr>
            <a:r>
              <a:rPr lang="en-US" sz="2000" b="1" dirty="0">
                <a:ea typeface="Calibri" pitchFamily="34" charset="0"/>
                <a:cs typeface="Times New Roman" pitchFamily="18" charset="0"/>
              </a:rPr>
              <a:t>Stage 4 : Maturation II;</a:t>
            </a:r>
          </a:p>
          <a:p>
            <a:pPr>
              <a:defRPr/>
            </a:pPr>
            <a:r>
              <a:rPr lang="en-US" sz="2000" b="1" dirty="0">
                <a:ea typeface="Calibri" pitchFamily="34" charset="0"/>
                <a:cs typeface="Times New Roman" pitchFamily="18" charset="0"/>
              </a:rPr>
              <a:t>Stage 5 : Dispersion</a:t>
            </a:r>
          </a:p>
          <a:p>
            <a:pPr>
              <a:defRPr/>
            </a:pPr>
            <a:endParaRPr lang="en-US" sz="2000" b="1" dirty="0">
              <a:ea typeface="Calibri" pitchFamily="34" charset="0"/>
              <a:cs typeface="Times New Roman" pitchFamily="18" charset="0"/>
            </a:endParaRPr>
          </a:p>
        </p:txBody>
      </p:sp>
    </p:spTree>
    <p:extLst>
      <p:ext uri="{BB962C8B-B14F-4D97-AF65-F5344CB8AC3E}">
        <p14:creationId xmlns:p14="http://schemas.microsoft.com/office/powerpoint/2010/main" val="915575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89983" y="283870"/>
            <a:ext cx="8616950" cy="57316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2600" b="1" dirty="0">
              <a:ea typeface="Calibri" pitchFamily="34" charset="0"/>
              <a:cs typeface="Times New Roman" pitchFamily="18" charset="0"/>
            </a:endParaRPr>
          </a:p>
          <a:p>
            <a:pPr>
              <a:defRPr/>
            </a:pPr>
            <a:r>
              <a:rPr lang="en-US" sz="2600" b="1" dirty="0">
                <a:ea typeface="Calibri" pitchFamily="34" charset="0"/>
                <a:cs typeface="Times New Roman" pitchFamily="18" charset="0"/>
              </a:rPr>
              <a:t>Initial attachment: </a:t>
            </a:r>
            <a:r>
              <a:rPr lang="en-US" sz="2600" dirty="0">
                <a:ea typeface="Calibri" pitchFamily="34" charset="0"/>
                <a:cs typeface="Times New Roman" pitchFamily="18" charset="0"/>
              </a:rPr>
              <a:t>Aided by weak reversible van der Waals interactions between the </a:t>
            </a:r>
            <a:r>
              <a:rPr lang="en-US" sz="2600" b="1" dirty="0">
                <a:solidFill>
                  <a:srgbClr val="FF0000"/>
                </a:solidFill>
                <a:ea typeface="Calibri" pitchFamily="34" charset="0"/>
                <a:cs typeface="Times New Roman" pitchFamily="18" charset="0"/>
              </a:rPr>
              <a:t>cell surface </a:t>
            </a:r>
            <a:r>
              <a:rPr lang="en-US" sz="2600" dirty="0">
                <a:ea typeface="Calibri" pitchFamily="34" charset="0"/>
                <a:cs typeface="Times New Roman" pitchFamily="18" charset="0"/>
              </a:rPr>
              <a:t>and the </a:t>
            </a:r>
            <a:r>
              <a:rPr lang="en-US" sz="2600" b="1" dirty="0">
                <a:solidFill>
                  <a:srgbClr val="FF0000"/>
                </a:solidFill>
                <a:ea typeface="Calibri" pitchFamily="34" charset="0"/>
                <a:cs typeface="Times New Roman" pitchFamily="18" charset="0"/>
              </a:rPr>
              <a:t>substratum</a:t>
            </a:r>
            <a:r>
              <a:rPr lang="en-US" sz="2600" dirty="0">
                <a:ea typeface="Calibri" pitchFamily="34" charset="0"/>
                <a:cs typeface="Times New Roman" pitchFamily="18" charset="0"/>
              </a:rPr>
              <a:t>.</a:t>
            </a:r>
          </a:p>
          <a:p>
            <a:pPr>
              <a:defRPr/>
            </a:pPr>
            <a:r>
              <a:rPr lang="en-US" sz="2600" b="1" dirty="0">
                <a:ea typeface="Calibri" pitchFamily="34" charset="0"/>
                <a:cs typeface="Times New Roman" pitchFamily="18" charset="0"/>
              </a:rPr>
              <a:t>Irreversible attachment: </a:t>
            </a:r>
            <a:r>
              <a:rPr lang="en-US" sz="2600" dirty="0">
                <a:ea typeface="Calibri" pitchFamily="34" charset="0"/>
                <a:cs typeface="Times New Roman" pitchFamily="18" charset="0"/>
              </a:rPr>
              <a:t>Development of micro-colonies which is promoted by the growth and division of the first attached cells</a:t>
            </a:r>
          </a:p>
          <a:p>
            <a:pPr>
              <a:defRPr/>
            </a:pPr>
            <a:r>
              <a:rPr lang="en-US" sz="2600" b="1" dirty="0">
                <a:ea typeface="Calibri" pitchFamily="34" charset="0"/>
                <a:cs typeface="Times New Roman" pitchFamily="18" charset="0"/>
              </a:rPr>
              <a:t>Maturation I: </a:t>
            </a:r>
            <a:r>
              <a:rPr lang="en-US" sz="2600" dirty="0">
                <a:ea typeface="Calibri" pitchFamily="34" charset="0"/>
                <a:cs typeface="Times New Roman" pitchFamily="18" charset="0"/>
              </a:rPr>
              <a:t>Micro-colonies </a:t>
            </a:r>
            <a:r>
              <a:rPr lang="en-US" sz="2600" b="1" dirty="0">
                <a:solidFill>
                  <a:srgbClr val="FF0000"/>
                </a:solidFill>
                <a:ea typeface="Calibri" pitchFamily="34" charset="0"/>
                <a:cs typeface="Times New Roman" pitchFamily="18" charset="0"/>
              </a:rPr>
              <a:t>enlarge</a:t>
            </a:r>
            <a:r>
              <a:rPr lang="en-US" sz="2600" dirty="0">
                <a:ea typeface="Calibri" pitchFamily="34" charset="0"/>
                <a:cs typeface="Times New Roman" pitchFamily="18" charset="0"/>
              </a:rPr>
              <a:t> to form the first layer of cells covering the surface</a:t>
            </a:r>
          </a:p>
          <a:p>
            <a:pPr>
              <a:defRPr/>
            </a:pPr>
            <a:r>
              <a:rPr lang="en-US" sz="2600" b="1" dirty="0">
                <a:ea typeface="Calibri" pitchFamily="34" charset="0"/>
                <a:cs typeface="Times New Roman" pitchFamily="18" charset="0"/>
              </a:rPr>
              <a:t>Maturation II: </a:t>
            </a:r>
            <a:r>
              <a:rPr lang="en-US" sz="2600" dirty="0">
                <a:ea typeface="Calibri" pitchFamily="34" charset="0"/>
                <a:cs typeface="Times New Roman" pitchFamily="18" charset="0"/>
              </a:rPr>
              <a:t>Multiple layers pile up and form a mature biofilm indicated by the presence of macro-colonies surrounded by </a:t>
            </a:r>
            <a:r>
              <a:rPr lang="en-US" sz="2600" b="1" dirty="0">
                <a:solidFill>
                  <a:srgbClr val="FF0000"/>
                </a:solidFill>
                <a:ea typeface="Calibri" pitchFamily="34" charset="0"/>
                <a:cs typeface="Times New Roman" pitchFamily="18" charset="0"/>
              </a:rPr>
              <a:t>water channels</a:t>
            </a:r>
          </a:p>
          <a:p>
            <a:pPr>
              <a:defRPr/>
            </a:pPr>
            <a:r>
              <a:rPr lang="en-US" sz="2600" b="1" dirty="0">
                <a:ea typeface="Calibri" pitchFamily="34" charset="0"/>
                <a:cs typeface="Times New Roman" pitchFamily="18" charset="0"/>
              </a:rPr>
              <a:t>Dispersion: </a:t>
            </a:r>
            <a:r>
              <a:rPr lang="en-US" sz="2600" dirty="0">
                <a:ea typeface="Calibri" pitchFamily="34" charset="0"/>
                <a:cs typeface="Times New Roman" pitchFamily="18" charset="0"/>
              </a:rPr>
              <a:t>They </a:t>
            </a:r>
            <a:r>
              <a:rPr lang="en-US" sz="2600" b="1" dirty="0">
                <a:solidFill>
                  <a:srgbClr val="FF0000"/>
                </a:solidFill>
                <a:ea typeface="Calibri" pitchFamily="34" charset="0"/>
                <a:cs typeface="Times New Roman" pitchFamily="18" charset="0"/>
              </a:rPr>
              <a:t>spread</a:t>
            </a:r>
            <a:r>
              <a:rPr lang="en-US" sz="2600" dirty="0">
                <a:ea typeface="Calibri" pitchFamily="34" charset="0"/>
                <a:cs typeface="Times New Roman" pitchFamily="18" charset="0"/>
              </a:rPr>
              <a:t> and </a:t>
            </a:r>
            <a:r>
              <a:rPr lang="en-US" sz="2600" b="1" dirty="0">
                <a:solidFill>
                  <a:srgbClr val="FF0000"/>
                </a:solidFill>
                <a:ea typeface="Calibri" pitchFamily="34" charset="0"/>
                <a:cs typeface="Times New Roman" pitchFamily="18" charset="0"/>
              </a:rPr>
              <a:t>colonize</a:t>
            </a:r>
            <a:r>
              <a:rPr lang="en-US" sz="2600" dirty="0">
                <a:ea typeface="Calibri" pitchFamily="34" charset="0"/>
                <a:cs typeface="Times New Roman" pitchFamily="18" charset="0"/>
              </a:rPr>
              <a:t> other niches</a:t>
            </a:r>
          </a:p>
          <a:p>
            <a:endParaRPr lang="en-US" sz="2600" dirty="0"/>
          </a:p>
        </p:txBody>
      </p:sp>
    </p:spTree>
    <p:extLst>
      <p:ext uri="{BB962C8B-B14F-4D97-AF65-F5344CB8AC3E}">
        <p14:creationId xmlns:p14="http://schemas.microsoft.com/office/powerpoint/2010/main" val="129203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493912" y="1097492"/>
            <a:ext cx="8021438" cy="435133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Thickness of biofilms depend on:</a:t>
            </a:r>
          </a:p>
          <a:p>
            <a:pPr marL="0" indent="0">
              <a:buFont typeface="Arial"/>
              <a:buNone/>
            </a:pPr>
            <a:endParaRPr lang="en-US" sz="2800" dirty="0"/>
          </a:p>
          <a:p>
            <a:r>
              <a:rPr lang="en-US" sz="2800" dirty="0"/>
              <a:t>Nutrient load of the surface</a:t>
            </a:r>
          </a:p>
          <a:p>
            <a:r>
              <a:rPr lang="en-US" sz="2800" dirty="0"/>
              <a:t>Adsorptive surface</a:t>
            </a:r>
          </a:p>
          <a:p>
            <a:r>
              <a:rPr lang="en-US" sz="2800" dirty="0"/>
              <a:t>Type of microbial community attached</a:t>
            </a:r>
          </a:p>
          <a:p>
            <a:r>
              <a:rPr lang="en-US" sz="2800" dirty="0"/>
              <a:t>Fluid temperature</a:t>
            </a:r>
          </a:p>
          <a:p>
            <a:r>
              <a:rPr lang="en-US" sz="2800" dirty="0"/>
              <a:t>Fluid velocity</a:t>
            </a:r>
          </a:p>
        </p:txBody>
      </p:sp>
      <p:sp>
        <p:nvSpPr>
          <p:cNvPr id="5" name="Title 1"/>
          <p:cNvSpPr>
            <a:spLocks noGrp="1"/>
          </p:cNvSpPr>
          <p:nvPr>
            <p:ph type="title"/>
          </p:nvPr>
        </p:nvSpPr>
        <p:spPr>
          <a:xfrm>
            <a:off x="457200" y="274638"/>
            <a:ext cx="8229600" cy="673629"/>
          </a:xfrm>
        </p:spPr>
        <p:txBody>
          <a:bodyPr/>
          <a:lstStyle/>
          <a:p>
            <a:r>
              <a:rPr lang="en-US" sz="3600" b="1" dirty="0">
                <a:solidFill>
                  <a:srgbClr val="05850B"/>
                </a:solidFill>
              </a:rPr>
              <a:t>Biofilm structure</a:t>
            </a:r>
          </a:p>
        </p:txBody>
      </p:sp>
    </p:spTree>
    <p:extLst>
      <p:ext uri="{BB962C8B-B14F-4D97-AF65-F5344CB8AC3E}">
        <p14:creationId xmlns:p14="http://schemas.microsoft.com/office/powerpoint/2010/main" val="3313548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118533" y="200403"/>
            <a:ext cx="9025467" cy="537075"/>
          </a:xfrm>
        </p:spPr>
        <p:txBody>
          <a:bodyPr>
            <a:normAutofit fontScale="90000"/>
          </a:bodyPr>
          <a:lstStyle/>
          <a:p>
            <a:r>
              <a:rPr lang="en-US" b="1" dirty="0">
                <a:solidFill>
                  <a:srgbClr val="05850B"/>
                </a:solidFill>
              </a:rPr>
              <a:t>Advantages of the “Biofilm mode of life”</a:t>
            </a:r>
          </a:p>
        </p:txBody>
      </p:sp>
      <p:sp>
        <p:nvSpPr>
          <p:cNvPr id="5" name="Content Placeholder 2"/>
          <p:cNvSpPr txBox="1">
            <a:spLocks/>
          </p:cNvSpPr>
          <p:nvPr/>
        </p:nvSpPr>
        <p:spPr>
          <a:xfrm>
            <a:off x="289983" y="876996"/>
            <a:ext cx="7886700" cy="519095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Provide defense</a:t>
            </a:r>
          </a:p>
          <a:p>
            <a:pPr lvl="1"/>
            <a:r>
              <a:rPr lang="en-US" dirty="0"/>
              <a:t>Physical forces</a:t>
            </a:r>
          </a:p>
          <a:p>
            <a:pPr lvl="1"/>
            <a:r>
              <a:rPr lang="en-US" dirty="0"/>
              <a:t>Phagocytosis</a:t>
            </a:r>
          </a:p>
          <a:p>
            <a:pPr lvl="1"/>
            <a:r>
              <a:rPr lang="en-US" dirty="0"/>
              <a:t>Penetration of antimicrobials</a:t>
            </a:r>
          </a:p>
          <a:p>
            <a:pPr lvl="1"/>
            <a:endParaRPr lang="en-US" dirty="0"/>
          </a:p>
          <a:p>
            <a:r>
              <a:rPr lang="en-US" sz="2800" b="1" dirty="0"/>
              <a:t>Provide favorable micro-niches</a:t>
            </a:r>
          </a:p>
          <a:p>
            <a:pPr lvl="1"/>
            <a:r>
              <a:rPr lang="en-US" dirty="0"/>
              <a:t>Can attach to nutrient rich surfaces</a:t>
            </a:r>
          </a:p>
          <a:p>
            <a:pPr lvl="1"/>
            <a:r>
              <a:rPr lang="en-US" dirty="0"/>
              <a:t>Can attach to surface in flowing systems</a:t>
            </a:r>
          </a:p>
          <a:p>
            <a:pPr lvl="1"/>
            <a:r>
              <a:rPr lang="en-US" dirty="0"/>
              <a:t>Fixes bacteria to where nutrients are either in abundance or replenished</a:t>
            </a:r>
          </a:p>
        </p:txBody>
      </p:sp>
    </p:spTree>
    <p:extLst>
      <p:ext uri="{BB962C8B-B14F-4D97-AF65-F5344CB8AC3E}">
        <p14:creationId xmlns:p14="http://schemas.microsoft.com/office/powerpoint/2010/main" val="1266765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330373" y="737478"/>
            <a:ext cx="8229600" cy="5071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b="1" dirty="0"/>
          </a:p>
          <a:p>
            <a:r>
              <a:rPr lang="en-US" sz="2800" b="1" dirty="0"/>
              <a:t>Allow microbes to live in close proximity</a:t>
            </a:r>
          </a:p>
          <a:p>
            <a:pPr lvl="1"/>
            <a:r>
              <a:rPr lang="en-US" dirty="0"/>
              <a:t>Facilitates communication and cooperation</a:t>
            </a:r>
          </a:p>
          <a:p>
            <a:pPr lvl="1"/>
            <a:r>
              <a:rPr lang="en-US" dirty="0"/>
              <a:t>Can result in genetic exchange</a:t>
            </a:r>
          </a:p>
          <a:p>
            <a:endParaRPr lang="en-US" sz="2800" b="1" dirty="0"/>
          </a:p>
          <a:p>
            <a:endParaRPr lang="en-US" sz="2800" b="1" dirty="0"/>
          </a:p>
          <a:p>
            <a:r>
              <a:rPr lang="en-US" sz="2800" b="1" dirty="0"/>
              <a:t>Nature’s default</a:t>
            </a:r>
          </a:p>
          <a:p>
            <a:pPr marL="0" indent="0">
              <a:buFont typeface="Arial"/>
              <a:buNone/>
            </a:pPr>
            <a:r>
              <a:rPr lang="en-US" sz="2800" dirty="0"/>
              <a:t>More than 99% of all microorganisms on earth prefer to live in biofilms</a:t>
            </a:r>
          </a:p>
          <a:p>
            <a:endParaRPr lang="en-US" sz="2800" b="1" dirty="0"/>
          </a:p>
          <a:p>
            <a:endParaRPr lang="en-US" sz="2800" dirty="0"/>
          </a:p>
        </p:txBody>
      </p:sp>
      <p:sp>
        <p:nvSpPr>
          <p:cNvPr id="5" name="Title 1">
            <a:extLst>
              <a:ext uri="{FF2B5EF4-FFF2-40B4-BE49-F238E27FC236}">
                <a16:creationId xmlns:a16="http://schemas.microsoft.com/office/drawing/2014/main" id="{2E74DC06-572D-4228-8EE4-A5134B873B9F}"/>
              </a:ext>
            </a:extLst>
          </p:cNvPr>
          <p:cNvSpPr>
            <a:spLocks noGrp="1"/>
          </p:cNvSpPr>
          <p:nvPr>
            <p:ph type="title"/>
          </p:nvPr>
        </p:nvSpPr>
        <p:spPr>
          <a:xfrm>
            <a:off x="118533" y="200403"/>
            <a:ext cx="9025467" cy="537075"/>
          </a:xfrm>
        </p:spPr>
        <p:txBody>
          <a:bodyPr>
            <a:normAutofit fontScale="90000"/>
          </a:bodyPr>
          <a:lstStyle/>
          <a:p>
            <a:r>
              <a:rPr lang="en-US" b="1" dirty="0">
                <a:solidFill>
                  <a:srgbClr val="05850B"/>
                </a:solidFill>
              </a:rPr>
              <a:t>Advantages of the “Biofilm mode of life”</a:t>
            </a:r>
          </a:p>
        </p:txBody>
      </p:sp>
    </p:spTree>
    <p:extLst>
      <p:ext uri="{BB962C8B-B14F-4D97-AF65-F5344CB8AC3E}">
        <p14:creationId xmlns:p14="http://schemas.microsoft.com/office/powerpoint/2010/main" val="1784764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noAutofit/>
          </a:bodyPr>
          <a:lstStyle/>
          <a:p>
            <a:r>
              <a:rPr lang="en-US" sz="3600" b="1" dirty="0">
                <a:solidFill>
                  <a:srgbClr val="05850B"/>
                </a:solidFill>
              </a:rPr>
              <a:t>Economic importance of Biofilms</a:t>
            </a:r>
            <a:br>
              <a:rPr lang="en-US" sz="3600" b="1" dirty="0">
                <a:solidFill>
                  <a:srgbClr val="05850B"/>
                </a:solidFill>
              </a:rPr>
            </a:br>
            <a:r>
              <a:rPr lang="en-US" sz="3600" b="1" dirty="0">
                <a:solidFill>
                  <a:srgbClr val="05850B"/>
                </a:solidFill>
              </a:rPr>
              <a:t>Beneficial Biofilms</a:t>
            </a:r>
          </a:p>
        </p:txBody>
      </p:sp>
      <p:sp>
        <p:nvSpPr>
          <p:cNvPr id="5" name="TextBox 4"/>
          <p:cNvSpPr txBox="1"/>
          <p:nvPr/>
        </p:nvSpPr>
        <p:spPr>
          <a:xfrm>
            <a:off x="215198" y="2235200"/>
            <a:ext cx="4289069" cy="2246769"/>
          </a:xfrm>
          <a:prstGeom prst="rect">
            <a:avLst/>
          </a:prstGeom>
          <a:noFill/>
        </p:spPr>
        <p:txBody>
          <a:bodyPr wrap="square" rtlCol="0">
            <a:spAutoFit/>
          </a:bodyPr>
          <a:lstStyle/>
          <a:p>
            <a:r>
              <a:rPr lang="en-US" sz="2800" dirty="0"/>
              <a:t>Recycling of elements vital to life.</a:t>
            </a:r>
          </a:p>
          <a:p>
            <a:r>
              <a:rPr lang="en-US" sz="2800" dirty="0"/>
              <a:t>These live in biofilm colonies on surfaces</a:t>
            </a:r>
          </a:p>
          <a:p>
            <a:r>
              <a:rPr lang="en-US" sz="2800" dirty="0"/>
              <a:t> </a:t>
            </a:r>
          </a:p>
        </p:txBody>
      </p:sp>
      <p:pic>
        <p:nvPicPr>
          <p:cNvPr id="6" name="Picture 5"/>
          <p:cNvPicPr>
            <a:picLocks noChangeAspect="1"/>
          </p:cNvPicPr>
          <p:nvPr/>
        </p:nvPicPr>
        <p:blipFill>
          <a:blip r:embed="rId2"/>
          <a:stretch>
            <a:fillRect/>
          </a:stretch>
        </p:blipFill>
        <p:spPr>
          <a:xfrm>
            <a:off x="4623392" y="1659466"/>
            <a:ext cx="4382759" cy="3952812"/>
          </a:xfrm>
          <a:prstGeom prst="rect">
            <a:avLst/>
          </a:prstGeom>
        </p:spPr>
      </p:pic>
    </p:spTree>
    <p:extLst>
      <p:ext uri="{BB962C8B-B14F-4D97-AF65-F5344CB8AC3E}">
        <p14:creationId xmlns:p14="http://schemas.microsoft.com/office/powerpoint/2010/main" val="146077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rotWithShape="1">
          <a:blip r:embed="rId2"/>
          <a:srcRect l="3132" r="3491"/>
          <a:stretch/>
        </p:blipFill>
        <p:spPr>
          <a:xfrm>
            <a:off x="457200" y="1097702"/>
            <a:ext cx="3928533" cy="4954908"/>
          </a:xfrm>
          <a:prstGeom prst="rect">
            <a:avLst/>
          </a:prstGeom>
        </p:spPr>
      </p:pic>
      <p:sp>
        <p:nvSpPr>
          <p:cNvPr id="5" name="Title 1"/>
          <p:cNvSpPr>
            <a:spLocks noGrp="1"/>
          </p:cNvSpPr>
          <p:nvPr>
            <p:ph type="title"/>
          </p:nvPr>
        </p:nvSpPr>
        <p:spPr/>
        <p:txBody>
          <a:bodyPr/>
          <a:lstStyle/>
          <a:p>
            <a:r>
              <a:rPr lang="en-US" b="1" dirty="0"/>
              <a:t>Bioremediation</a:t>
            </a:r>
          </a:p>
        </p:txBody>
      </p:sp>
      <p:sp>
        <p:nvSpPr>
          <p:cNvPr id="6" name="TextBox 5"/>
          <p:cNvSpPr txBox="1"/>
          <p:nvPr/>
        </p:nvSpPr>
        <p:spPr>
          <a:xfrm>
            <a:off x="5029200" y="2398684"/>
            <a:ext cx="3962400" cy="1200329"/>
          </a:xfrm>
          <a:prstGeom prst="rect">
            <a:avLst/>
          </a:prstGeom>
          <a:noFill/>
        </p:spPr>
        <p:txBody>
          <a:bodyPr wrap="square" rtlCol="0">
            <a:spAutoFit/>
          </a:bodyPr>
          <a:lstStyle/>
          <a:p>
            <a:r>
              <a:rPr lang="en-US" sz="2400" b="1" dirty="0"/>
              <a:t>The Microbes ‘eat up’ contaminants such as oil and organic matter </a:t>
            </a:r>
          </a:p>
        </p:txBody>
      </p:sp>
    </p:spTree>
    <p:extLst>
      <p:ext uri="{BB962C8B-B14F-4D97-AF65-F5344CB8AC3E}">
        <p14:creationId xmlns:p14="http://schemas.microsoft.com/office/powerpoint/2010/main" val="408095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8295"/>
          </a:xfrm>
        </p:spPr>
        <p:txBody>
          <a:bodyPr/>
          <a:lstStyle/>
          <a:p>
            <a:r>
              <a:rPr lang="en-US" sz="3600" b="1" dirty="0"/>
              <a:t>Water Treatment</a:t>
            </a:r>
          </a:p>
        </p:txBody>
      </p:sp>
      <p:pic>
        <p:nvPicPr>
          <p:cNvPr id="5" name="Picture 4"/>
          <p:cNvPicPr>
            <a:picLocks noChangeAspect="1"/>
          </p:cNvPicPr>
          <p:nvPr/>
        </p:nvPicPr>
        <p:blipFill rotWithShape="1">
          <a:blip r:embed="rId2"/>
          <a:srcRect r="1336" b="3553"/>
          <a:stretch/>
        </p:blipFill>
        <p:spPr>
          <a:xfrm>
            <a:off x="917267" y="1032933"/>
            <a:ext cx="7161734" cy="5009015"/>
          </a:xfrm>
          <a:prstGeom prst="rect">
            <a:avLst/>
          </a:prstGeom>
        </p:spPr>
      </p:pic>
    </p:spTree>
    <p:extLst>
      <p:ext uri="{BB962C8B-B14F-4D97-AF65-F5344CB8AC3E}">
        <p14:creationId xmlns:p14="http://schemas.microsoft.com/office/powerpoint/2010/main" val="3506816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15455"/>
          </a:xfrm>
        </p:spPr>
        <p:txBody>
          <a:bodyPr/>
          <a:lstStyle/>
          <a:p>
            <a:r>
              <a:rPr lang="en-GB" sz="3600" b="1" dirty="0"/>
              <a:t>Treatment of wastewater </a:t>
            </a:r>
            <a:endParaRPr lang="en-US" sz="3600" b="1" dirty="0"/>
          </a:p>
        </p:txBody>
      </p:sp>
      <p:sp>
        <p:nvSpPr>
          <p:cNvPr id="4" name="Content Placeholder 2"/>
          <p:cNvSpPr txBox="1">
            <a:spLocks/>
          </p:cNvSpPr>
          <p:nvPr/>
        </p:nvSpPr>
        <p:spPr>
          <a:xfrm>
            <a:off x="304800" y="990094"/>
            <a:ext cx="8686800" cy="490685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endParaRPr lang="en-GB" dirty="0"/>
          </a:p>
          <a:p>
            <a:pPr>
              <a:defRPr/>
            </a:pPr>
            <a:r>
              <a:rPr lang="en-GB" sz="2800" dirty="0"/>
              <a:t>Biological treatment of wastewater could be improved by: </a:t>
            </a:r>
          </a:p>
          <a:p>
            <a:pPr lvl="1">
              <a:defRPr/>
            </a:pPr>
            <a:r>
              <a:rPr lang="en-GB" sz="2400" dirty="0"/>
              <a:t>enhancing the production of flocculating biopolymers </a:t>
            </a:r>
          </a:p>
          <a:p>
            <a:pPr lvl="1">
              <a:defRPr/>
            </a:pPr>
            <a:r>
              <a:rPr lang="en-GB" sz="2400" dirty="0"/>
              <a:t>improving the oxygen scavenging ability of beneficial </a:t>
            </a:r>
            <a:r>
              <a:rPr lang="en-GB" sz="2400" dirty="0" err="1"/>
              <a:t>floc</a:t>
            </a:r>
            <a:r>
              <a:rPr lang="en-GB" sz="2400" dirty="0"/>
              <a:t>-forming bacteria, and </a:t>
            </a:r>
          </a:p>
          <a:p>
            <a:pPr lvl="1">
              <a:defRPr/>
            </a:pPr>
            <a:r>
              <a:rPr lang="en-GB" sz="2400" dirty="0"/>
              <a:t>using immobilized cells that can recover toxic metals from wastewater</a:t>
            </a:r>
            <a:r>
              <a:rPr lang="en-GB" dirty="0"/>
              <a:t>.</a:t>
            </a:r>
            <a:endParaRPr lang="en-US" dirty="0"/>
          </a:p>
        </p:txBody>
      </p:sp>
    </p:spTree>
    <p:extLst>
      <p:ext uri="{BB962C8B-B14F-4D97-AF65-F5344CB8AC3E}">
        <p14:creationId xmlns:p14="http://schemas.microsoft.com/office/powerpoint/2010/main" val="818718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a:t>
            </a:r>
            <a:endParaRPr lang="en-US" dirty="0"/>
          </a:p>
        </p:txBody>
      </p:sp>
      <p:pic>
        <p:nvPicPr>
          <p:cNvPr id="4" name="Picture 3"/>
          <p:cNvPicPr>
            <a:picLocks noChangeAspect="1"/>
          </p:cNvPicPr>
          <p:nvPr/>
        </p:nvPicPr>
        <p:blipFill rotWithShape="1">
          <a:blip r:embed="rId2"/>
          <a:srcRect t="2523" r="2601"/>
          <a:stretch/>
        </p:blipFill>
        <p:spPr>
          <a:xfrm>
            <a:off x="265752" y="1409646"/>
            <a:ext cx="4952583" cy="3871482"/>
          </a:xfrm>
          <a:prstGeom prst="rect">
            <a:avLst/>
          </a:prstGeom>
        </p:spPr>
      </p:pic>
      <p:sp>
        <p:nvSpPr>
          <p:cNvPr id="5" name="TextBox 4"/>
          <p:cNvSpPr txBox="1"/>
          <p:nvPr/>
        </p:nvSpPr>
        <p:spPr>
          <a:xfrm>
            <a:off x="4937830" y="1576872"/>
            <a:ext cx="4122194" cy="2677656"/>
          </a:xfrm>
          <a:prstGeom prst="rect">
            <a:avLst/>
          </a:prstGeom>
          <a:noFill/>
        </p:spPr>
        <p:txBody>
          <a:bodyPr wrap="square" rtlCol="0">
            <a:spAutoFit/>
          </a:bodyPr>
          <a:lstStyle/>
          <a:p>
            <a:pPr marL="342900" indent="-342900">
              <a:buFont typeface="Arial"/>
              <a:buChar char="•"/>
            </a:pPr>
            <a:r>
              <a:rPr lang="en-US" sz="2400" dirty="0"/>
              <a:t>The bioreactor contains a series of plastic hollow particle-like carriers on which a biofilm grows rapidly. </a:t>
            </a:r>
          </a:p>
          <a:p>
            <a:pPr marL="342900" indent="-342900">
              <a:buFont typeface="Arial"/>
              <a:buChar char="•"/>
            </a:pPr>
            <a:r>
              <a:rPr lang="en-US" sz="2400" dirty="0"/>
              <a:t>The biofilm causes contaminants to decompose.</a:t>
            </a:r>
          </a:p>
        </p:txBody>
      </p:sp>
      <p:sp>
        <p:nvSpPr>
          <p:cNvPr id="6" name="Title 1"/>
          <p:cNvSpPr>
            <a:spLocks noGrp="1"/>
          </p:cNvSpPr>
          <p:nvPr>
            <p:ph type="title"/>
          </p:nvPr>
        </p:nvSpPr>
        <p:spPr/>
        <p:txBody>
          <a:bodyPr/>
          <a:lstStyle/>
          <a:p>
            <a:r>
              <a:rPr lang="en-US" sz="3600" b="1" dirty="0"/>
              <a:t>Anaerobic reactor (Bioreactor)</a:t>
            </a:r>
          </a:p>
        </p:txBody>
      </p:sp>
    </p:spTree>
    <p:extLst>
      <p:ext uri="{BB962C8B-B14F-4D97-AF65-F5344CB8AC3E}">
        <p14:creationId xmlns:p14="http://schemas.microsoft.com/office/powerpoint/2010/main" val="316786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5" y="301842"/>
            <a:ext cx="8388219" cy="5707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684085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317241" y="1151172"/>
            <a:ext cx="8556171" cy="4401205"/>
          </a:xfrm>
          <a:prstGeom prst="rect">
            <a:avLst/>
          </a:prstGeom>
        </p:spPr>
        <p:txBody>
          <a:bodyPr wrap="square">
            <a:spAutoFit/>
          </a:bodyPr>
          <a:lstStyle/>
          <a:p>
            <a:r>
              <a:rPr lang="en-GB" sz="2800" dirty="0"/>
              <a:t>The simplest anaerobic reactor is a septic tank, which separates domestic waste into a settling </a:t>
            </a:r>
            <a:r>
              <a:rPr lang="en-GB" sz="2800" b="1" dirty="0">
                <a:solidFill>
                  <a:srgbClr val="FF0000"/>
                </a:solidFill>
              </a:rPr>
              <a:t>solid phase</a:t>
            </a:r>
            <a:r>
              <a:rPr lang="en-GB" sz="2800" dirty="0"/>
              <a:t>, a </a:t>
            </a:r>
            <a:r>
              <a:rPr lang="en-GB" sz="2800" b="1" dirty="0">
                <a:solidFill>
                  <a:srgbClr val="FF0000"/>
                </a:solidFill>
              </a:rPr>
              <a:t>liquid effluent </a:t>
            </a:r>
            <a:r>
              <a:rPr lang="en-GB" sz="2800" dirty="0"/>
              <a:t>and </a:t>
            </a:r>
            <a:r>
              <a:rPr lang="en-GB" sz="2800" b="1" dirty="0">
                <a:solidFill>
                  <a:srgbClr val="FF0000"/>
                </a:solidFill>
              </a:rPr>
              <a:t>floating scum layer</a:t>
            </a:r>
          </a:p>
          <a:p>
            <a:endParaRPr lang="en-GB" sz="2800" dirty="0"/>
          </a:p>
          <a:p>
            <a:r>
              <a:rPr lang="en-GB" sz="2800" dirty="0"/>
              <a:t>In a completely mixed reaction, the minimum allowable time that solids must remain in a system is determined by the growth rate of methanogens which have a minimum doubling time of 3.3 days at 35</a:t>
            </a:r>
            <a:r>
              <a:rPr lang="en-GB" sz="2800" baseline="30000" dirty="0"/>
              <a:t>o</a:t>
            </a:r>
            <a:r>
              <a:rPr lang="en-GB" sz="2800" dirty="0"/>
              <a:t>C.</a:t>
            </a:r>
          </a:p>
          <a:p>
            <a:endParaRPr lang="en-GB" sz="2800" dirty="0"/>
          </a:p>
          <a:p>
            <a:endParaRPr lang="en-US" sz="2800" dirty="0"/>
          </a:p>
        </p:txBody>
      </p:sp>
      <p:sp>
        <p:nvSpPr>
          <p:cNvPr id="5" name="Title 2"/>
          <p:cNvSpPr>
            <a:spLocks noGrp="1"/>
          </p:cNvSpPr>
          <p:nvPr>
            <p:ph type="title"/>
          </p:nvPr>
        </p:nvSpPr>
        <p:spPr>
          <a:xfrm>
            <a:off x="457200" y="274638"/>
            <a:ext cx="8229600" cy="876534"/>
          </a:xfrm>
        </p:spPr>
        <p:txBody>
          <a:bodyPr>
            <a:noAutofit/>
          </a:bodyPr>
          <a:lstStyle/>
          <a:p>
            <a:pPr eaLnBrk="1" fontAlgn="auto" hangingPunct="1">
              <a:spcAft>
                <a:spcPts val="0"/>
              </a:spcAft>
              <a:defRPr/>
            </a:pPr>
            <a:r>
              <a:rPr lang="en-GB" sz="3600" b="1" dirty="0"/>
              <a:t>Anaerobic reactor</a:t>
            </a:r>
            <a:r>
              <a:rPr sz="3600" dirty="0"/>
              <a:t/>
            </a:r>
            <a:br>
              <a:rPr sz="3600" dirty="0"/>
            </a:br>
            <a:endParaRPr lang="en-US" sz="3600" dirty="0"/>
          </a:p>
        </p:txBody>
      </p:sp>
    </p:spTree>
    <p:extLst>
      <p:ext uri="{BB962C8B-B14F-4D97-AF65-F5344CB8AC3E}">
        <p14:creationId xmlns:p14="http://schemas.microsoft.com/office/powerpoint/2010/main" val="2745084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3EB9BB-182B-4EB3-8F49-231DEB600EDC}"/>
              </a:ext>
            </a:extLst>
          </p:cNvPr>
          <p:cNvSpPr>
            <a:spLocks noGrp="1"/>
          </p:cNvSpPr>
          <p:nvPr>
            <p:ph type="ftr" sz="quarter" idx="11"/>
          </p:nvPr>
        </p:nvSpPr>
        <p:spPr/>
        <p:txBody>
          <a:bodyPr/>
          <a:lstStyle/>
          <a:p>
            <a:r>
              <a:rPr lang="is-IS" dirty="0"/>
              <a:t>2019/2020 </a:t>
            </a:r>
            <a:endParaRPr lang="en-US" dirty="0"/>
          </a:p>
        </p:txBody>
      </p:sp>
      <p:sp>
        <p:nvSpPr>
          <p:cNvPr id="3" name="Title 2">
            <a:extLst>
              <a:ext uri="{FF2B5EF4-FFF2-40B4-BE49-F238E27FC236}">
                <a16:creationId xmlns:a16="http://schemas.microsoft.com/office/drawing/2014/main" id="{D1960B37-DC33-454A-886E-9638AD154358}"/>
              </a:ext>
            </a:extLst>
          </p:cNvPr>
          <p:cNvSpPr>
            <a:spLocks noGrp="1"/>
          </p:cNvSpPr>
          <p:nvPr>
            <p:ph type="title"/>
          </p:nvPr>
        </p:nvSpPr>
        <p:spPr/>
        <p:txBody>
          <a:bodyPr/>
          <a:lstStyle/>
          <a:p>
            <a:r>
              <a:rPr lang="en-GB" b="1" dirty="0"/>
              <a:t>Anaerobic reactor</a:t>
            </a:r>
            <a:endParaRPr lang="en-US" dirty="0"/>
          </a:p>
        </p:txBody>
      </p:sp>
      <p:sp>
        <p:nvSpPr>
          <p:cNvPr id="4" name="Rectangle 3">
            <a:extLst>
              <a:ext uri="{FF2B5EF4-FFF2-40B4-BE49-F238E27FC236}">
                <a16:creationId xmlns:a16="http://schemas.microsoft.com/office/drawing/2014/main" id="{DA10F14A-05C2-43BD-9A67-ADEF837CEF4D}"/>
              </a:ext>
            </a:extLst>
          </p:cNvPr>
          <p:cNvSpPr/>
          <p:nvPr/>
        </p:nvSpPr>
        <p:spPr>
          <a:xfrm>
            <a:off x="169333" y="1888291"/>
            <a:ext cx="8517467" cy="3108543"/>
          </a:xfrm>
          <a:prstGeom prst="rect">
            <a:avLst/>
          </a:prstGeom>
        </p:spPr>
        <p:txBody>
          <a:bodyPr wrap="square">
            <a:spAutoFit/>
          </a:bodyPr>
          <a:lstStyle/>
          <a:p>
            <a:endParaRPr lang="en-GB" sz="2800" dirty="0"/>
          </a:p>
          <a:p>
            <a:r>
              <a:rPr lang="en-GB" sz="2800" dirty="0"/>
              <a:t>The incorporation of both aerobic and anaerobic degradation in the same bioreactor would require that the thickness of the biofilm be maintained such that the internal surfaces are anaerobic while the outer layer remains aerobic.</a:t>
            </a:r>
          </a:p>
          <a:p>
            <a:endParaRPr lang="en-US" sz="2800" dirty="0"/>
          </a:p>
        </p:txBody>
      </p:sp>
    </p:spTree>
    <p:extLst>
      <p:ext uri="{BB962C8B-B14F-4D97-AF65-F5344CB8AC3E}">
        <p14:creationId xmlns:p14="http://schemas.microsoft.com/office/powerpoint/2010/main" val="4087085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40222" y="1083733"/>
            <a:ext cx="8686800" cy="449346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dirty="0"/>
          </a:p>
          <a:p>
            <a:r>
              <a:rPr lang="en-GB" sz="2800" dirty="0"/>
              <a:t>Biofilms could facilitate nitrogen removal by promoting </a:t>
            </a:r>
            <a:r>
              <a:rPr lang="en-GB" sz="2800" b="1" dirty="0" err="1">
                <a:solidFill>
                  <a:srgbClr val="FF0000"/>
                </a:solidFill>
              </a:rPr>
              <a:t>denitrification</a:t>
            </a:r>
            <a:r>
              <a:rPr lang="en-GB" sz="2800" dirty="0"/>
              <a:t> within the </a:t>
            </a:r>
            <a:r>
              <a:rPr lang="en-GB" sz="2800" b="1" dirty="0">
                <a:solidFill>
                  <a:srgbClr val="FF0000"/>
                </a:solidFill>
              </a:rPr>
              <a:t>anaerobic zone </a:t>
            </a:r>
            <a:r>
              <a:rPr lang="en-GB" sz="2800" dirty="0"/>
              <a:t>and, </a:t>
            </a:r>
            <a:r>
              <a:rPr lang="en-GB" sz="2800" b="1" dirty="0">
                <a:solidFill>
                  <a:srgbClr val="FF0000"/>
                </a:solidFill>
              </a:rPr>
              <a:t>nitrification</a:t>
            </a:r>
            <a:r>
              <a:rPr lang="en-GB" sz="2800" dirty="0"/>
              <a:t> on the </a:t>
            </a:r>
            <a:r>
              <a:rPr lang="en-GB" sz="2800" b="1" dirty="0">
                <a:solidFill>
                  <a:srgbClr val="FF0000"/>
                </a:solidFill>
              </a:rPr>
              <a:t>aerobic</a:t>
            </a:r>
            <a:r>
              <a:rPr lang="en-GB" sz="2800" dirty="0"/>
              <a:t> surface.</a:t>
            </a:r>
          </a:p>
          <a:p>
            <a:endParaRPr lang="en-GB" sz="2800" dirty="0"/>
          </a:p>
          <a:p>
            <a:r>
              <a:rPr lang="en-GB" sz="2800" dirty="0"/>
              <a:t>A microhabitat that possesses a range of redox potentials may also facilitate the breakdown of certain halogenated </a:t>
            </a:r>
            <a:r>
              <a:rPr lang="en-GB" sz="2800" dirty="0" err="1"/>
              <a:t>xenobiotics</a:t>
            </a:r>
            <a:r>
              <a:rPr lang="en-GB" sz="2800" dirty="0"/>
              <a:t> (e.g., DDT).</a:t>
            </a:r>
          </a:p>
          <a:p>
            <a:endParaRPr lang="en-US" sz="2800" dirty="0"/>
          </a:p>
        </p:txBody>
      </p:sp>
      <p:sp>
        <p:nvSpPr>
          <p:cNvPr id="5" name="Title 2"/>
          <p:cNvSpPr>
            <a:spLocks noGrp="1"/>
          </p:cNvSpPr>
          <p:nvPr>
            <p:ph type="title"/>
          </p:nvPr>
        </p:nvSpPr>
        <p:spPr>
          <a:xfrm>
            <a:off x="457200" y="274638"/>
            <a:ext cx="8229600" cy="673629"/>
          </a:xfrm>
        </p:spPr>
        <p:txBody>
          <a:bodyPr>
            <a:noAutofit/>
          </a:bodyPr>
          <a:lstStyle/>
          <a:p>
            <a:pPr eaLnBrk="1" fontAlgn="auto" hangingPunct="1">
              <a:spcAft>
                <a:spcPts val="0"/>
              </a:spcAft>
              <a:defRPr/>
            </a:pPr>
            <a:r>
              <a:rPr lang="en-GB" sz="3600" b="1" dirty="0"/>
              <a:t>Anaerobic reactor</a:t>
            </a:r>
            <a:r>
              <a:rPr sz="3600" dirty="0"/>
              <a:t/>
            </a:r>
            <a:br>
              <a:rPr sz="3600" dirty="0"/>
            </a:br>
            <a:endParaRPr lang="en-US" sz="3600" dirty="0"/>
          </a:p>
        </p:txBody>
      </p:sp>
    </p:spTree>
    <p:extLst>
      <p:ext uri="{BB962C8B-B14F-4D97-AF65-F5344CB8AC3E}">
        <p14:creationId xmlns:p14="http://schemas.microsoft.com/office/powerpoint/2010/main" val="4155977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51599"/>
          </a:xfrm>
        </p:spPr>
        <p:txBody>
          <a:bodyPr/>
          <a:lstStyle/>
          <a:p>
            <a:r>
              <a:rPr lang="en-US" sz="3600" b="1" dirty="0"/>
              <a:t>Microbial leaching - Bioleaching</a:t>
            </a:r>
          </a:p>
        </p:txBody>
      </p:sp>
      <p:sp>
        <p:nvSpPr>
          <p:cNvPr id="5" name="Rectangle 4"/>
          <p:cNvSpPr/>
          <p:nvPr/>
        </p:nvSpPr>
        <p:spPr>
          <a:xfrm>
            <a:off x="254000" y="926237"/>
            <a:ext cx="8686800" cy="1815882"/>
          </a:xfrm>
          <a:prstGeom prst="rect">
            <a:avLst/>
          </a:prstGeom>
        </p:spPr>
        <p:txBody>
          <a:bodyPr wrap="square">
            <a:spAutoFit/>
          </a:bodyPr>
          <a:lstStyle/>
          <a:p>
            <a:r>
              <a:rPr lang="en-US" sz="2800" dirty="0"/>
              <a:t>Process of metal extraction from low grade ore and mineral concentrate by the use of microorganisms</a:t>
            </a:r>
          </a:p>
          <a:p>
            <a:endParaRPr lang="en-US" sz="2800" dirty="0"/>
          </a:p>
          <a:p>
            <a:r>
              <a:rPr lang="en-US" sz="2800" dirty="0"/>
              <a:t>Works by specific bacteria ‘eating’ the metal out of ore</a:t>
            </a:r>
          </a:p>
        </p:txBody>
      </p:sp>
      <p:pic>
        <p:nvPicPr>
          <p:cNvPr id="3" name="Picture 2"/>
          <p:cNvPicPr>
            <a:picLocks noChangeAspect="1"/>
          </p:cNvPicPr>
          <p:nvPr/>
        </p:nvPicPr>
        <p:blipFill>
          <a:blip r:embed="rId2"/>
          <a:stretch>
            <a:fillRect/>
          </a:stretch>
        </p:blipFill>
        <p:spPr>
          <a:xfrm>
            <a:off x="1966936" y="2862140"/>
            <a:ext cx="4755597" cy="3069624"/>
          </a:xfrm>
          <a:prstGeom prst="rect">
            <a:avLst/>
          </a:prstGeom>
        </p:spPr>
      </p:pic>
    </p:spTree>
    <p:extLst>
      <p:ext uri="{BB962C8B-B14F-4D97-AF65-F5344CB8AC3E}">
        <p14:creationId xmlns:p14="http://schemas.microsoft.com/office/powerpoint/2010/main" val="1800967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05895"/>
          </a:xfrm>
        </p:spPr>
        <p:txBody>
          <a:bodyPr/>
          <a:lstStyle/>
          <a:p>
            <a:r>
              <a:rPr lang="en-US" sz="3600" b="1" dirty="0"/>
              <a:t>Microbial fuel cell - MFC</a:t>
            </a:r>
          </a:p>
        </p:txBody>
      </p:sp>
      <p:sp>
        <p:nvSpPr>
          <p:cNvPr id="5" name="TextBox 4"/>
          <p:cNvSpPr txBox="1"/>
          <p:nvPr/>
        </p:nvSpPr>
        <p:spPr>
          <a:xfrm>
            <a:off x="229934" y="2036056"/>
            <a:ext cx="3761071" cy="3108544"/>
          </a:xfrm>
          <a:prstGeom prst="rect">
            <a:avLst/>
          </a:prstGeom>
          <a:noFill/>
        </p:spPr>
        <p:txBody>
          <a:bodyPr wrap="square" rtlCol="0">
            <a:spAutoFit/>
          </a:bodyPr>
          <a:lstStyle/>
          <a:p>
            <a:r>
              <a:rPr lang="en-US" sz="2800" dirty="0"/>
              <a:t>MFC: A bio-electrochemical system that drives an electric current by using bacteria and mimicking </a:t>
            </a:r>
            <a:r>
              <a:rPr lang="en-US" sz="2800" b="1" dirty="0"/>
              <a:t>bacterial</a:t>
            </a:r>
            <a:r>
              <a:rPr lang="en-US" sz="2800" dirty="0"/>
              <a:t> interactions found in nature. </a:t>
            </a:r>
          </a:p>
        </p:txBody>
      </p:sp>
      <p:pic>
        <p:nvPicPr>
          <p:cNvPr id="6" name="Picture 5"/>
          <p:cNvPicPr>
            <a:picLocks noChangeAspect="1"/>
          </p:cNvPicPr>
          <p:nvPr/>
        </p:nvPicPr>
        <p:blipFill rotWithShape="1">
          <a:blip r:embed="rId2"/>
          <a:srcRect l="7374"/>
          <a:stretch/>
        </p:blipFill>
        <p:spPr>
          <a:xfrm>
            <a:off x="3720072" y="1189774"/>
            <a:ext cx="5298922" cy="4312546"/>
          </a:xfrm>
          <a:prstGeom prst="rect">
            <a:avLst/>
          </a:prstGeom>
        </p:spPr>
      </p:pic>
    </p:spTree>
    <p:extLst>
      <p:ext uri="{BB962C8B-B14F-4D97-AF65-F5344CB8AC3E}">
        <p14:creationId xmlns:p14="http://schemas.microsoft.com/office/powerpoint/2010/main" val="4125579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152399" y="1058333"/>
            <a:ext cx="8771467" cy="4525963"/>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Use of bacteria and their products in wastewater treatment, bio-extraction and mining practices. </a:t>
            </a:r>
          </a:p>
          <a:p>
            <a:endParaRPr lang="en-GB" dirty="0"/>
          </a:p>
          <a:p>
            <a:r>
              <a:rPr lang="en-GB" dirty="0"/>
              <a:t>The mining industry has exploited the ability of certain bacteria to accumulate metals</a:t>
            </a:r>
            <a:r>
              <a:rPr lang="en-GB" b="1" dirty="0">
                <a:solidFill>
                  <a:srgbClr val="FF0000"/>
                </a:solidFill>
              </a:rPr>
              <a:t> </a:t>
            </a:r>
            <a:r>
              <a:rPr lang="en-GB" b="1" dirty="0" err="1">
                <a:solidFill>
                  <a:srgbClr val="FF0000"/>
                </a:solidFill>
              </a:rPr>
              <a:t>intracellularly</a:t>
            </a:r>
            <a:r>
              <a:rPr lang="en-GB" dirty="0"/>
              <a:t>, particularly in the management of effluent treatment lagoons.</a:t>
            </a:r>
          </a:p>
          <a:p>
            <a:endParaRPr lang="en-GB" dirty="0"/>
          </a:p>
          <a:p>
            <a:r>
              <a:rPr lang="en-GB" b="1" dirty="0">
                <a:solidFill>
                  <a:srgbClr val="FF0000"/>
                </a:solidFill>
              </a:rPr>
              <a:t>Extracellular</a:t>
            </a:r>
            <a:r>
              <a:rPr lang="en-GB" dirty="0"/>
              <a:t> interactions between bacteria and metals are probably of greater importance to the integrity and ecology of the water distribution system.  </a:t>
            </a:r>
            <a:endParaRPr lang="en-US" dirty="0"/>
          </a:p>
          <a:p>
            <a:endParaRPr lang="en-GB" dirty="0"/>
          </a:p>
          <a:p>
            <a:endParaRPr lang="en-GB" dirty="0"/>
          </a:p>
          <a:p>
            <a:endParaRPr lang="en-US" dirty="0"/>
          </a:p>
        </p:txBody>
      </p:sp>
      <p:sp>
        <p:nvSpPr>
          <p:cNvPr id="5" name="Title 1"/>
          <p:cNvSpPr>
            <a:spLocks noGrp="1"/>
          </p:cNvSpPr>
          <p:nvPr>
            <p:ph type="title"/>
          </p:nvPr>
        </p:nvSpPr>
        <p:spPr>
          <a:xfrm>
            <a:off x="457200" y="274638"/>
            <a:ext cx="8229600" cy="741362"/>
          </a:xfrm>
        </p:spPr>
        <p:txBody>
          <a:bodyPr/>
          <a:lstStyle/>
          <a:p>
            <a:r>
              <a:rPr lang="en-US" sz="3600" b="1" dirty="0"/>
              <a:t>Other Usefulness</a:t>
            </a:r>
          </a:p>
        </p:txBody>
      </p:sp>
    </p:spTree>
    <p:extLst>
      <p:ext uri="{BB962C8B-B14F-4D97-AF65-F5344CB8AC3E}">
        <p14:creationId xmlns:p14="http://schemas.microsoft.com/office/powerpoint/2010/main" val="4036828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93762"/>
          </a:xfrm>
        </p:spPr>
        <p:txBody>
          <a:bodyPr/>
          <a:lstStyle/>
          <a:p>
            <a:r>
              <a:rPr lang="en-US" sz="3600" b="1" dirty="0"/>
              <a:t>Negative parts - Disadvantages</a:t>
            </a:r>
          </a:p>
        </p:txBody>
      </p:sp>
      <p:pic>
        <p:nvPicPr>
          <p:cNvPr id="5" name="Picture 4"/>
          <p:cNvPicPr>
            <a:picLocks noChangeAspect="1"/>
          </p:cNvPicPr>
          <p:nvPr/>
        </p:nvPicPr>
        <p:blipFill>
          <a:blip r:embed="rId2"/>
          <a:stretch>
            <a:fillRect/>
          </a:stretch>
        </p:blipFill>
        <p:spPr>
          <a:xfrm>
            <a:off x="457200" y="1035989"/>
            <a:ext cx="8332572" cy="4384617"/>
          </a:xfrm>
          <a:prstGeom prst="rect">
            <a:avLst/>
          </a:prstGeom>
        </p:spPr>
      </p:pic>
    </p:spTree>
    <p:extLst>
      <p:ext uri="{BB962C8B-B14F-4D97-AF65-F5344CB8AC3E}">
        <p14:creationId xmlns:p14="http://schemas.microsoft.com/office/powerpoint/2010/main" val="2700144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75229"/>
          </a:xfrm>
        </p:spPr>
        <p:txBody>
          <a:bodyPr/>
          <a:lstStyle/>
          <a:p>
            <a:r>
              <a:rPr lang="en-US" sz="3600" b="1" dirty="0"/>
              <a:t>In natural environments</a:t>
            </a:r>
            <a:r>
              <a:rPr lang="is-IS" sz="3600" b="1" dirty="0"/>
              <a:t>….......</a:t>
            </a:r>
            <a:endParaRPr lang="en-US" sz="3600" b="1" dirty="0"/>
          </a:p>
        </p:txBody>
      </p:sp>
      <p:sp>
        <p:nvSpPr>
          <p:cNvPr id="5" name="Content Placeholder 2"/>
          <p:cNvSpPr txBox="1">
            <a:spLocks/>
          </p:cNvSpPr>
          <p:nvPr/>
        </p:nvSpPr>
        <p:spPr>
          <a:xfrm>
            <a:off x="457200" y="1101531"/>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a:t>Biofilms grow virtually everywhere</a:t>
            </a:r>
          </a:p>
          <a:p>
            <a:pPr lvl="1"/>
            <a:r>
              <a:rPr lang="en-US"/>
              <a:t>Moisture</a:t>
            </a:r>
          </a:p>
          <a:p>
            <a:pPr lvl="1"/>
            <a:r>
              <a:rPr lang="en-US"/>
              <a:t>Nutrients </a:t>
            </a:r>
          </a:p>
          <a:p>
            <a:pPr lvl="1"/>
            <a:r>
              <a:rPr lang="en-US"/>
              <a:t>Surface</a:t>
            </a:r>
          </a:p>
          <a:p>
            <a:pPr lvl="1"/>
            <a:endParaRPr lang="en-US"/>
          </a:p>
          <a:p>
            <a:r>
              <a:rPr lang="en-US" b="1"/>
              <a:t>Produce toxic alga blooms</a:t>
            </a:r>
          </a:p>
          <a:p>
            <a:pPr lvl="1"/>
            <a:r>
              <a:rPr lang="en-US"/>
              <a:t>Create O</a:t>
            </a:r>
            <a:r>
              <a:rPr lang="en-US" baseline="-25000"/>
              <a:t>2 </a:t>
            </a:r>
            <a:r>
              <a:rPr lang="en-US"/>
              <a:t>depleting zones in lakes, rivers and coastal environments</a:t>
            </a:r>
            <a:endParaRPr lang="en-US" dirty="0"/>
          </a:p>
        </p:txBody>
      </p:sp>
    </p:spTree>
    <p:extLst>
      <p:ext uri="{BB962C8B-B14F-4D97-AF65-F5344CB8AC3E}">
        <p14:creationId xmlns:p14="http://schemas.microsoft.com/office/powerpoint/2010/main" val="1273251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851651" y="1016456"/>
            <a:ext cx="6511764" cy="4995827"/>
          </a:xfrm>
          <a:prstGeom prst="rect">
            <a:avLst/>
          </a:prstGeom>
        </p:spPr>
      </p:pic>
      <p:sp>
        <p:nvSpPr>
          <p:cNvPr id="5" name="Title 1"/>
          <p:cNvSpPr>
            <a:spLocks noGrp="1"/>
          </p:cNvSpPr>
          <p:nvPr>
            <p:ph type="title"/>
          </p:nvPr>
        </p:nvSpPr>
        <p:spPr>
          <a:xfrm>
            <a:off x="457200" y="206906"/>
            <a:ext cx="8229600" cy="792162"/>
          </a:xfrm>
        </p:spPr>
        <p:txBody>
          <a:bodyPr/>
          <a:lstStyle/>
          <a:p>
            <a:r>
              <a:rPr lang="en-US" sz="3600" b="1" dirty="0"/>
              <a:t>In industrial environments</a:t>
            </a:r>
          </a:p>
        </p:txBody>
      </p:sp>
    </p:spTree>
    <p:extLst>
      <p:ext uri="{BB962C8B-B14F-4D97-AF65-F5344CB8AC3E}">
        <p14:creationId xmlns:p14="http://schemas.microsoft.com/office/powerpoint/2010/main" val="3452396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09095"/>
          </a:xfrm>
        </p:spPr>
        <p:txBody>
          <a:bodyPr/>
          <a:lstStyle/>
          <a:p>
            <a:r>
              <a:rPr lang="en-US" sz="3600" b="1" dirty="0"/>
              <a:t>Membrane fouling (Bio-fouling)</a:t>
            </a:r>
          </a:p>
        </p:txBody>
      </p:sp>
      <p:sp>
        <p:nvSpPr>
          <p:cNvPr id="5" name="Content Placeholder 2"/>
          <p:cNvSpPr txBox="1">
            <a:spLocks/>
          </p:cNvSpPr>
          <p:nvPr/>
        </p:nvSpPr>
        <p:spPr>
          <a:xfrm>
            <a:off x="457200" y="1083733"/>
            <a:ext cx="8343597" cy="461789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Undesirable build up of biotic deposit on surfaces (membrane)</a:t>
            </a:r>
          </a:p>
          <a:p>
            <a:pPr marL="0" indent="0">
              <a:buFont typeface="Arial"/>
              <a:buNone/>
            </a:pPr>
            <a:r>
              <a:rPr lang="en-US" sz="2800" dirty="0"/>
              <a:t>Occurs:</a:t>
            </a:r>
          </a:p>
          <a:p>
            <a:r>
              <a:rPr lang="en-US" sz="2800" dirty="0"/>
              <a:t>On the surfaces of living marine organisms</a:t>
            </a:r>
          </a:p>
          <a:p>
            <a:r>
              <a:rPr lang="en-US" sz="2800" dirty="0"/>
              <a:t>In membrane systems such as membrane bioreactors</a:t>
            </a:r>
          </a:p>
          <a:p>
            <a:r>
              <a:rPr lang="en-US" sz="2800" dirty="0"/>
              <a:t>In cooling water cycles of large industrial equipment and power stations</a:t>
            </a:r>
          </a:p>
          <a:p>
            <a:r>
              <a:rPr lang="en-US" sz="2800" dirty="0"/>
              <a:t>In groundwater wells </a:t>
            </a:r>
          </a:p>
          <a:p>
            <a:r>
              <a:rPr lang="en-US" sz="2800" dirty="0"/>
              <a:t>In the exterior and interior of ocean-laying pipes.</a:t>
            </a:r>
          </a:p>
          <a:p>
            <a:pPr marL="0" indent="0">
              <a:buFont typeface="Arial"/>
              <a:buNone/>
            </a:pPr>
            <a:endParaRPr lang="en-US" sz="2800" dirty="0"/>
          </a:p>
        </p:txBody>
      </p:sp>
    </p:spTree>
    <p:extLst>
      <p:ext uri="{BB962C8B-B14F-4D97-AF65-F5344CB8AC3E}">
        <p14:creationId xmlns:p14="http://schemas.microsoft.com/office/powerpoint/2010/main" val="130197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83175" y="820196"/>
            <a:ext cx="5141763" cy="221720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200" dirty="0">
                <a:solidFill>
                  <a:srgbClr val="000000"/>
                </a:solidFill>
              </a:rPr>
              <a:t>Uncooked or infected meat such as:</a:t>
            </a:r>
          </a:p>
          <a:p>
            <a:pPr marL="0" indent="0">
              <a:lnSpc>
                <a:spcPct val="95000"/>
              </a:lnSpc>
              <a:spcBef>
                <a:spcPct val="0"/>
              </a:spcBef>
              <a:buFontTx/>
              <a:buNone/>
            </a:pPr>
            <a:endParaRPr lang="en-US" sz="2200" dirty="0"/>
          </a:p>
          <a:p>
            <a:pPr marL="0" indent="0">
              <a:lnSpc>
                <a:spcPct val="95000"/>
              </a:lnSpc>
              <a:spcBef>
                <a:spcPct val="0"/>
              </a:spcBef>
              <a:buFontTx/>
              <a:buNone/>
            </a:pPr>
            <a:r>
              <a:rPr lang="en-US" sz="2200" dirty="0">
                <a:solidFill>
                  <a:srgbClr val="000000"/>
                </a:solidFill>
              </a:rPr>
              <a:t>-Fish (fish tapeworm)</a:t>
            </a:r>
            <a:endParaRPr lang="en-US" sz="2200" dirty="0"/>
          </a:p>
          <a:p>
            <a:pPr marL="0" indent="0">
              <a:lnSpc>
                <a:spcPct val="95000"/>
              </a:lnSpc>
              <a:spcBef>
                <a:spcPct val="0"/>
              </a:spcBef>
              <a:buFontTx/>
              <a:buNone/>
            </a:pPr>
            <a:endParaRPr lang="en-US" sz="2200" dirty="0">
              <a:solidFill>
                <a:srgbClr val="000000"/>
              </a:solidFill>
            </a:endParaRPr>
          </a:p>
          <a:p>
            <a:pPr marL="0" indent="0">
              <a:lnSpc>
                <a:spcPct val="95000"/>
              </a:lnSpc>
              <a:spcBef>
                <a:spcPct val="0"/>
              </a:spcBef>
              <a:buFontTx/>
              <a:buNone/>
            </a:pPr>
            <a:r>
              <a:rPr lang="en-US" sz="2200" dirty="0">
                <a:solidFill>
                  <a:srgbClr val="000000"/>
                </a:solidFill>
              </a:rPr>
              <a:t>-Beef (beef tapeworm)</a:t>
            </a:r>
            <a:endParaRPr lang="en-US" sz="2200" dirty="0"/>
          </a:p>
          <a:p>
            <a:pPr marL="0" indent="0">
              <a:lnSpc>
                <a:spcPct val="95000"/>
              </a:lnSpc>
              <a:spcBef>
                <a:spcPct val="0"/>
              </a:spcBef>
              <a:buFontTx/>
              <a:buNone/>
            </a:pPr>
            <a:endParaRPr lang="en-US" sz="2200" dirty="0">
              <a:solidFill>
                <a:srgbClr val="000000"/>
              </a:solidFill>
            </a:endParaRPr>
          </a:p>
          <a:p>
            <a:pPr marL="0" indent="0">
              <a:lnSpc>
                <a:spcPct val="95000"/>
              </a:lnSpc>
              <a:spcBef>
                <a:spcPct val="0"/>
              </a:spcBef>
              <a:buFontTx/>
              <a:buNone/>
            </a:pPr>
            <a:r>
              <a:rPr lang="en-US" sz="2200" dirty="0">
                <a:solidFill>
                  <a:srgbClr val="000000"/>
                </a:solidFill>
              </a:rPr>
              <a:t>-Pork (pork tapeworm)</a:t>
            </a:r>
          </a:p>
        </p:txBody>
      </p:sp>
      <p:sp>
        <p:nvSpPr>
          <p:cNvPr id="4" name="TextBox 3"/>
          <p:cNvSpPr txBox="1"/>
          <p:nvPr/>
        </p:nvSpPr>
        <p:spPr>
          <a:xfrm>
            <a:off x="1388533" y="184834"/>
            <a:ext cx="5757333" cy="646331"/>
          </a:xfrm>
          <a:prstGeom prst="rect">
            <a:avLst/>
          </a:prstGeom>
          <a:noFill/>
        </p:spPr>
        <p:txBody>
          <a:bodyPr wrap="square" rtlCol="0">
            <a:spAutoFit/>
          </a:bodyPr>
          <a:lstStyle/>
          <a:p>
            <a:pPr algn="ctr"/>
            <a:r>
              <a:rPr lang="en-US" sz="3600" b="1" dirty="0"/>
              <a:t>Mode of transmission</a:t>
            </a:r>
          </a:p>
        </p:txBody>
      </p:sp>
      <p:grpSp>
        <p:nvGrpSpPr>
          <p:cNvPr id="7" name="Group 6"/>
          <p:cNvGrpSpPr/>
          <p:nvPr/>
        </p:nvGrpSpPr>
        <p:grpSpPr>
          <a:xfrm>
            <a:off x="4430102" y="1049330"/>
            <a:ext cx="4641398" cy="4182532"/>
            <a:chOff x="4267200" y="1017055"/>
            <a:chExt cx="4641398" cy="4182532"/>
          </a:xfrm>
        </p:grpSpPr>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190" b="10623"/>
            <a:stretch/>
          </p:blipFill>
          <p:spPr bwMode="auto">
            <a:xfrm>
              <a:off x="4267200" y="3099854"/>
              <a:ext cx="2905936" cy="2099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nwyzjr.jpg (74022 字节)"/>
            <p:cNvPicPr>
              <a:picLocks noChangeAspect="1" noChangeArrowheads="1"/>
            </p:cNvPicPr>
            <p:nvPr/>
          </p:nvPicPr>
          <p:blipFill rotWithShape="1">
            <a:blip r:embed="rId3">
              <a:extLst>
                <a:ext uri="{28A0092B-C50C-407E-A947-70E740481C1C}">
                  <a14:useLocalDpi xmlns:a14="http://schemas.microsoft.com/office/drawing/2010/main" val="0"/>
                </a:ext>
              </a:extLst>
            </a:blip>
            <a:srcRect t="6734" r="48333"/>
            <a:stretch/>
          </p:blipFill>
          <p:spPr>
            <a:xfrm>
              <a:off x="6805075" y="1017055"/>
              <a:ext cx="2103523" cy="313266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grpSp>
      <p:sp>
        <p:nvSpPr>
          <p:cNvPr id="8" name="Content Placeholder 2"/>
          <p:cNvSpPr txBox="1">
            <a:spLocks/>
          </p:cNvSpPr>
          <p:nvPr/>
        </p:nvSpPr>
        <p:spPr>
          <a:xfrm>
            <a:off x="72499" y="3243787"/>
            <a:ext cx="4266235" cy="3911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a:t>Live in intestines</a:t>
            </a:r>
          </a:p>
          <a:p>
            <a:pPr lvl="1"/>
            <a:r>
              <a:rPr lang="en-US" sz="2200" dirty="0"/>
              <a:t>Symptoms</a:t>
            </a:r>
          </a:p>
          <a:p>
            <a:pPr lvl="2"/>
            <a:r>
              <a:rPr lang="en-US" sz="2200" dirty="0"/>
              <a:t>Usually absent</a:t>
            </a:r>
          </a:p>
          <a:p>
            <a:pPr lvl="2"/>
            <a:r>
              <a:rPr lang="en-US" sz="2200" dirty="0"/>
              <a:t>May include abdominal pain, fatigue, weight loss, diarrhea</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439095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24429"/>
          </a:xfrm>
        </p:spPr>
        <p:txBody>
          <a:bodyPr/>
          <a:lstStyle/>
          <a:p>
            <a:r>
              <a:rPr lang="en-US" sz="3600" b="1" dirty="0"/>
              <a:t>Biofilm effect in water system</a:t>
            </a:r>
          </a:p>
        </p:txBody>
      </p:sp>
      <p:pic>
        <p:nvPicPr>
          <p:cNvPr id="5" name="Picture 4"/>
          <p:cNvPicPr>
            <a:picLocks noChangeAspect="1"/>
          </p:cNvPicPr>
          <p:nvPr/>
        </p:nvPicPr>
        <p:blipFill>
          <a:blip r:embed="rId2"/>
          <a:stretch>
            <a:fillRect/>
          </a:stretch>
        </p:blipFill>
        <p:spPr>
          <a:xfrm>
            <a:off x="229317" y="2113755"/>
            <a:ext cx="5979872" cy="3541379"/>
          </a:xfrm>
          <a:prstGeom prst="rect">
            <a:avLst/>
          </a:prstGeom>
        </p:spPr>
      </p:pic>
      <p:pic>
        <p:nvPicPr>
          <p:cNvPr id="6" name="Picture 2" descr="http://www.merusonline.com/images/stories/merus_eigene/iso2pip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225" y="1335310"/>
            <a:ext cx="2444006" cy="2559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7143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173040"/>
            <a:ext cx="8229600" cy="1143000"/>
          </a:xfrm>
        </p:spPr>
        <p:txBody>
          <a:bodyPr/>
          <a:lstStyle/>
          <a:p>
            <a:r>
              <a:rPr lang="en-US" sz="3600" b="1" dirty="0"/>
              <a:t>Effect of biofilm in pipeline water distribution</a:t>
            </a:r>
          </a:p>
        </p:txBody>
      </p:sp>
      <p:sp>
        <p:nvSpPr>
          <p:cNvPr id="5" name="Content Placeholder 2"/>
          <p:cNvSpPr txBox="1">
            <a:spLocks/>
          </p:cNvSpPr>
          <p:nvPr/>
        </p:nvSpPr>
        <p:spPr>
          <a:xfrm>
            <a:off x="457200" y="1307573"/>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a:p>
            <a:r>
              <a:rPr lang="en-US" sz="2800" dirty="0"/>
              <a:t>Affect turbidity</a:t>
            </a:r>
          </a:p>
          <a:p>
            <a:r>
              <a:rPr lang="en-US" sz="2800" dirty="0"/>
              <a:t>Red (iron) and black (manganese) in H</a:t>
            </a:r>
            <a:r>
              <a:rPr lang="en-US" sz="2800" baseline="-25000" dirty="0"/>
              <a:t>2</a:t>
            </a:r>
            <a:r>
              <a:rPr lang="en-US" sz="2800" dirty="0"/>
              <a:t>O</a:t>
            </a:r>
          </a:p>
          <a:p>
            <a:r>
              <a:rPr lang="en-US" sz="2800" dirty="0"/>
              <a:t>Increased frictional resistance</a:t>
            </a:r>
          </a:p>
          <a:p>
            <a:r>
              <a:rPr lang="en-US" sz="2800" dirty="0"/>
              <a:t>Pipe corrosion</a:t>
            </a:r>
          </a:p>
          <a:p>
            <a:r>
              <a:rPr lang="en-GB" sz="2800" dirty="0"/>
              <a:t>Decreased aesthetic quality</a:t>
            </a:r>
            <a:endParaRPr lang="en-US" sz="2800" dirty="0"/>
          </a:p>
          <a:p>
            <a:r>
              <a:rPr lang="en-US" sz="2800" dirty="0"/>
              <a:t>Failure to meet water quality criteria</a:t>
            </a:r>
          </a:p>
          <a:p>
            <a:endParaRPr lang="en-US" sz="2800" dirty="0"/>
          </a:p>
        </p:txBody>
      </p:sp>
    </p:spTree>
    <p:extLst>
      <p:ext uri="{BB962C8B-B14F-4D97-AF65-F5344CB8AC3E}">
        <p14:creationId xmlns:p14="http://schemas.microsoft.com/office/powerpoint/2010/main" val="2430612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440267" y="133496"/>
            <a:ext cx="8094133" cy="5786174"/>
          </a:xfrm>
          <a:prstGeom prst="rect">
            <a:avLst/>
          </a:prstGeom>
        </p:spPr>
      </p:pic>
    </p:spTree>
    <p:extLst>
      <p:ext uri="{BB962C8B-B14F-4D97-AF65-F5344CB8AC3E}">
        <p14:creationId xmlns:p14="http://schemas.microsoft.com/office/powerpoint/2010/main" val="2754103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noAutofit/>
          </a:bodyPr>
          <a:lstStyle/>
          <a:p>
            <a:pPr eaLnBrk="1" fontAlgn="auto" hangingPunct="1">
              <a:spcAft>
                <a:spcPts val="0"/>
              </a:spcAft>
              <a:defRPr/>
            </a:pPr>
            <a:r>
              <a:rPr lang="en-GB" sz="3600" b="1" dirty="0"/>
              <a:t>Microbe-metal interactions</a:t>
            </a:r>
            <a:r>
              <a:rPr lang="en-US" sz="3600" dirty="0"/>
              <a:t/>
            </a:r>
            <a:br>
              <a:rPr lang="en-US" sz="3600" dirty="0"/>
            </a:br>
            <a:endParaRPr lang="en-US" sz="3600" dirty="0"/>
          </a:p>
        </p:txBody>
      </p:sp>
      <p:sp>
        <p:nvSpPr>
          <p:cNvPr id="5" name="Content Placeholder 2"/>
          <p:cNvSpPr txBox="1">
            <a:spLocks/>
          </p:cNvSpPr>
          <p:nvPr/>
        </p:nvSpPr>
        <p:spPr>
          <a:xfrm>
            <a:off x="279403" y="962029"/>
            <a:ext cx="8686800" cy="49371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b="1" dirty="0"/>
          </a:p>
          <a:p>
            <a:r>
              <a:rPr lang="en-GB" sz="2800" b="1" dirty="0"/>
              <a:t>Unfavourable interactions </a:t>
            </a:r>
            <a:r>
              <a:rPr lang="en-GB" sz="2800" dirty="0"/>
              <a:t>include transformation and mobilization of toxic metals and corrosion.</a:t>
            </a:r>
          </a:p>
          <a:p>
            <a:endParaRPr lang="en-GB" sz="2800" dirty="0"/>
          </a:p>
          <a:p>
            <a:r>
              <a:rPr lang="en-GB" sz="2800" dirty="0"/>
              <a:t>Within the water distribution system, a number of toxic metals are likely to be present, including </a:t>
            </a:r>
            <a:r>
              <a:rPr lang="en-GB" sz="2800" b="1" dirty="0">
                <a:solidFill>
                  <a:srgbClr val="FF0000"/>
                </a:solidFill>
              </a:rPr>
              <a:t>lead</a:t>
            </a:r>
            <a:r>
              <a:rPr lang="en-GB" sz="2800" dirty="0"/>
              <a:t> from old piping and solder, copper from piping, zinc from corrosion inhibitors and other components from steel piping, fitments and </a:t>
            </a:r>
            <a:r>
              <a:rPr lang="en-GB" sz="2800" dirty="0" err="1"/>
              <a:t>weldments</a:t>
            </a:r>
            <a:r>
              <a:rPr lang="en-GB" sz="2800" dirty="0"/>
              <a:t>.</a:t>
            </a:r>
            <a:endParaRPr lang="en-US" sz="2800" dirty="0"/>
          </a:p>
          <a:p>
            <a:endParaRPr lang="en-US" sz="2800" dirty="0"/>
          </a:p>
        </p:txBody>
      </p:sp>
    </p:spTree>
    <p:extLst>
      <p:ext uri="{BB962C8B-B14F-4D97-AF65-F5344CB8AC3E}">
        <p14:creationId xmlns:p14="http://schemas.microsoft.com/office/powerpoint/2010/main" val="868682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4" name="Content Placeholder 2"/>
          <p:cNvSpPr txBox="1">
            <a:spLocks/>
          </p:cNvSpPr>
          <p:nvPr/>
        </p:nvSpPr>
        <p:spPr>
          <a:xfrm>
            <a:off x="666591" y="773204"/>
            <a:ext cx="8358875" cy="435133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Three processes can be considered of paramount importance.</a:t>
            </a:r>
          </a:p>
          <a:p>
            <a:pPr lvl="1"/>
            <a:r>
              <a:rPr lang="en-GB" dirty="0"/>
              <a:t>Interaction between bacterial cell walls and metals</a:t>
            </a:r>
            <a:endParaRPr lang="en-US" dirty="0"/>
          </a:p>
          <a:p>
            <a:pPr lvl="1"/>
            <a:r>
              <a:rPr lang="en-GB" dirty="0"/>
              <a:t>Interaction between bacterial extracellular materials and metals</a:t>
            </a:r>
            <a:endParaRPr lang="en-US" dirty="0"/>
          </a:p>
          <a:p>
            <a:pPr lvl="1"/>
            <a:r>
              <a:rPr lang="en-GB" dirty="0"/>
              <a:t>Production of acids and other corrosive metabolites.</a:t>
            </a:r>
            <a:endParaRPr lang="en-US" dirty="0"/>
          </a:p>
          <a:p>
            <a:endParaRPr lang="en-US" dirty="0"/>
          </a:p>
        </p:txBody>
      </p:sp>
    </p:spTree>
    <p:extLst>
      <p:ext uri="{BB962C8B-B14F-4D97-AF65-F5344CB8AC3E}">
        <p14:creationId xmlns:p14="http://schemas.microsoft.com/office/powerpoint/2010/main" val="3424588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Bio-corrosion</a:t>
            </a:r>
          </a:p>
        </p:txBody>
      </p:sp>
      <p:grpSp>
        <p:nvGrpSpPr>
          <p:cNvPr id="5" name="Group 4"/>
          <p:cNvGrpSpPr/>
          <p:nvPr/>
        </p:nvGrpSpPr>
        <p:grpSpPr>
          <a:xfrm>
            <a:off x="186667" y="1266273"/>
            <a:ext cx="8567266" cy="4644852"/>
            <a:chOff x="248889" y="1797180"/>
            <a:chExt cx="11423021" cy="4644852"/>
          </a:xfrm>
        </p:grpSpPr>
        <p:pic>
          <p:nvPicPr>
            <p:cNvPr id="6" name="Picture 1" descr="http://images.sciencedaily.com/2009/03/090329205443-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89" y="1797180"/>
              <a:ext cx="3933718" cy="2597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3985529" y="3127275"/>
              <a:ext cx="4140831" cy="2783850"/>
            </a:xfrm>
            <a:prstGeom prst="rect">
              <a:avLst/>
            </a:prstGeom>
          </p:spPr>
        </p:pic>
        <p:pic>
          <p:nvPicPr>
            <p:cNvPr id="8" name="Picture 7"/>
            <p:cNvPicPr>
              <a:picLocks noChangeAspect="1"/>
            </p:cNvPicPr>
            <p:nvPr/>
          </p:nvPicPr>
          <p:blipFill>
            <a:blip r:embed="rId4"/>
            <a:stretch>
              <a:fillRect/>
            </a:stretch>
          </p:blipFill>
          <p:spPr>
            <a:xfrm>
              <a:off x="8022946" y="3715102"/>
              <a:ext cx="3648964" cy="2726930"/>
            </a:xfrm>
            <a:prstGeom prst="rect">
              <a:avLst/>
            </a:prstGeom>
          </p:spPr>
        </p:pic>
      </p:grpSp>
    </p:spTree>
    <p:extLst>
      <p:ext uri="{BB962C8B-B14F-4D97-AF65-F5344CB8AC3E}">
        <p14:creationId xmlns:p14="http://schemas.microsoft.com/office/powerpoint/2010/main" val="2159495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26029"/>
          </a:xfrm>
        </p:spPr>
        <p:txBody>
          <a:bodyPr>
            <a:noAutofit/>
          </a:bodyPr>
          <a:lstStyle/>
          <a:p>
            <a:pPr eaLnBrk="1" fontAlgn="auto" hangingPunct="1">
              <a:spcAft>
                <a:spcPts val="0"/>
              </a:spcAft>
              <a:defRPr/>
            </a:pPr>
            <a:r>
              <a:rPr lang="en-GB" sz="3600" b="1" dirty="0"/>
              <a:t>Bio-corrosion</a:t>
            </a:r>
            <a:endParaRPr lang="en-US" sz="3600" dirty="0"/>
          </a:p>
        </p:txBody>
      </p:sp>
      <p:sp>
        <p:nvSpPr>
          <p:cNvPr id="5" name="Content Placeholder 2"/>
          <p:cNvSpPr txBox="1">
            <a:spLocks/>
          </p:cNvSpPr>
          <p:nvPr/>
        </p:nvSpPr>
        <p:spPr>
          <a:xfrm>
            <a:off x="457200" y="1143000"/>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They promote corrosion of metallic surfaces</a:t>
            </a:r>
          </a:p>
          <a:p>
            <a:endParaRPr lang="en-US" b="1" dirty="0"/>
          </a:p>
        </p:txBody>
      </p:sp>
      <p:sp>
        <p:nvSpPr>
          <p:cNvPr id="6" name="Rectangle 1"/>
          <p:cNvSpPr>
            <a:spLocks noChangeArrowheads="1"/>
          </p:cNvSpPr>
          <p:nvPr/>
        </p:nvSpPr>
        <p:spPr bwMode="auto">
          <a:xfrm>
            <a:off x="404812" y="2035175"/>
            <a:ext cx="4226725" cy="310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GB" sz="2800" dirty="0">
                <a:cs typeface="Century Gothic"/>
              </a:rPr>
              <a:t>Accelerate the corrosion of the pipes themselves, and initiate degradation of submerged objects such as offshore oil rigs, boats and shoreline installations. </a:t>
            </a:r>
          </a:p>
          <a:p>
            <a:pPr eaLnBrk="1" hangingPunct="1"/>
            <a:endParaRPr lang="en-GB" sz="2800" dirty="0">
              <a:cs typeface="Century Gothic"/>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537" y="1990304"/>
            <a:ext cx="3780234" cy="4032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01588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2"/>
          <p:cNvSpPr txBox="1">
            <a:spLocks noChangeArrowheads="1"/>
          </p:cNvSpPr>
          <p:nvPr/>
        </p:nvSpPr>
        <p:spPr bwMode="auto">
          <a:xfrm>
            <a:off x="169333" y="352276"/>
            <a:ext cx="8974667" cy="481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When water comes into contact with metal piping and O</a:t>
            </a:r>
            <a:r>
              <a:rPr lang="en-US" sz="2600" baseline="-25000" dirty="0"/>
              <a:t>2</a:t>
            </a:r>
            <a:r>
              <a:rPr lang="en-US" sz="2600" dirty="0"/>
              <a:t> is introduced, microorganisms attach themselves to the metal surface and form a biofilm composed of bacteria, algae and other microorganisms. </a:t>
            </a:r>
          </a:p>
          <a:p>
            <a:r>
              <a:rPr lang="en-US" sz="2600" dirty="0"/>
              <a:t>This type of corrosion is called </a:t>
            </a:r>
            <a:r>
              <a:rPr lang="en-US" sz="2600" b="1" dirty="0">
                <a:solidFill>
                  <a:srgbClr val="FF0000"/>
                </a:solidFill>
              </a:rPr>
              <a:t>Microbiologically Influenced Corrosion (MIC) </a:t>
            </a:r>
          </a:p>
          <a:p>
            <a:r>
              <a:rPr lang="en-US" sz="2600" dirty="0"/>
              <a:t>MIC can spread so quickly and cause </a:t>
            </a:r>
            <a:r>
              <a:rPr lang="en-US" sz="2600" b="1" dirty="0">
                <a:solidFill>
                  <a:srgbClr val="FF0000"/>
                </a:solidFill>
              </a:rPr>
              <a:t>pinhole leaks </a:t>
            </a:r>
            <a:r>
              <a:rPr lang="en-US" sz="2600" dirty="0"/>
              <a:t>in piping that lead to inefficiency, poor performance and ultimately, failure of a system.</a:t>
            </a:r>
          </a:p>
          <a:p>
            <a:endParaRPr lang="en-US" sz="2600" b="1" dirty="0">
              <a:solidFill>
                <a:srgbClr val="FF0000"/>
              </a:solidFill>
            </a:endParaRPr>
          </a:p>
          <a:p>
            <a:pPr marL="0" indent="0">
              <a:buFont typeface="Arial"/>
              <a:buNone/>
            </a:pPr>
            <a:r>
              <a:rPr lang="en-US" sz="2600" dirty="0"/>
              <a:t>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18526"/>
          <a:stretch/>
        </p:blipFill>
        <p:spPr bwMode="auto">
          <a:xfrm>
            <a:off x="5518426" y="3685971"/>
            <a:ext cx="2515511" cy="23318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92013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Bio-corrosion</a:t>
            </a:r>
          </a:p>
        </p:txBody>
      </p:sp>
      <p:sp>
        <p:nvSpPr>
          <p:cNvPr id="5" name="Rectangle 1"/>
          <p:cNvSpPr txBox="1">
            <a:spLocks noChangeArrowheads="1"/>
          </p:cNvSpPr>
          <p:nvPr/>
        </p:nvSpPr>
        <p:spPr bwMode="auto">
          <a:xfrm>
            <a:off x="254001" y="1417638"/>
            <a:ext cx="8568266" cy="405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Responsible for off-flavours;</a:t>
            </a:r>
          </a:p>
          <a:p>
            <a:endParaRPr lang="en-GB" sz="2800" dirty="0"/>
          </a:p>
          <a:p>
            <a:r>
              <a:rPr lang="en-GB" sz="2800" dirty="0"/>
              <a:t>Discoloured water; </a:t>
            </a:r>
          </a:p>
          <a:p>
            <a:endParaRPr lang="en-GB" sz="2800" dirty="0"/>
          </a:p>
          <a:p>
            <a:r>
              <a:rPr lang="en-GB" sz="2800" dirty="0"/>
              <a:t>Harbour pathogens such as </a:t>
            </a:r>
            <a:r>
              <a:rPr lang="en-GB" sz="2800" i="1" dirty="0"/>
              <a:t>Legionella </a:t>
            </a:r>
            <a:r>
              <a:rPr lang="en-GB" sz="2800" dirty="0"/>
              <a:t>species;</a:t>
            </a:r>
          </a:p>
          <a:p>
            <a:endParaRPr lang="en-GB" sz="2800" dirty="0"/>
          </a:p>
          <a:p>
            <a:r>
              <a:rPr lang="en-GB" sz="2800" dirty="0"/>
              <a:t>Increase the chlorine demand and provide a site/sites for the regrowth of coliforms.</a:t>
            </a:r>
            <a:endParaRPr lang="en-US" sz="2800" dirty="0"/>
          </a:p>
        </p:txBody>
      </p:sp>
    </p:spTree>
    <p:extLst>
      <p:ext uri="{BB962C8B-B14F-4D97-AF65-F5344CB8AC3E}">
        <p14:creationId xmlns:p14="http://schemas.microsoft.com/office/powerpoint/2010/main" val="753338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1346"/>
          </a:xfrm>
        </p:spPr>
        <p:txBody>
          <a:bodyPr/>
          <a:lstStyle/>
          <a:p>
            <a:r>
              <a:rPr lang="en-US" sz="3600" b="1" dirty="0"/>
              <a:t>Tubercle formation</a:t>
            </a:r>
          </a:p>
        </p:txBody>
      </p:sp>
      <p:sp>
        <p:nvSpPr>
          <p:cNvPr id="5" name="Rectangle 4"/>
          <p:cNvSpPr/>
          <p:nvPr/>
        </p:nvSpPr>
        <p:spPr>
          <a:xfrm>
            <a:off x="186272" y="1025984"/>
            <a:ext cx="5494862" cy="4401205"/>
          </a:xfrm>
          <a:prstGeom prst="rect">
            <a:avLst/>
          </a:prstGeom>
        </p:spPr>
        <p:txBody>
          <a:bodyPr wrap="square">
            <a:spAutoFit/>
          </a:bodyPr>
          <a:lstStyle/>
          <a:p>
            <a:pPr>
              <a:defRPr/>
            </a:pPr>
            <a:r>
              <a:rPr lang="en-GB" sz="2800" b="1" dirty="0"/>
              <a:t>Tubercles</a:t>
            </a:r>
            <a:r>
              <a:rPr lang="en-GB" sz="2800" dirty="0"/>
              <a:t> develop from chemical or biological deposition of </a:t>
            </a:r>
            <a:r>
              <a:rPr lang="en-GB" sz="2800" b="1" dirty="0">
                <a:solidFill>
                  <a:srgbClr val="FF0000"/>
                </a:solidFill>
              </a:rPr>
              <a:t>iron</a:t>
            </a:r>
            <a:r>
              <a:rPr lang="en-GB" sz="2800" dirty="0"/>
              <a:t> and </a:t>
            </a:r>
            <a:r>
              <a:rPr lang="en-GB" sz="2800" b="1" dirty="0">
                <a:solidFill>
                  <a:srgbClr val="FF0000"/>
                </a:solidFill>
              </a:rPr>
              <a:t>manganese oxides </a:t>
            </a:r>
            <a:r>
              <a:rPr lang="en-GB" sz="2800" dirty="0"/>
              <a:t>to form deposits or concretions on a metal surface</a:t>
            </a:r>
          </a:p>
          <a:p>
            <a:pPr>
              <a:defRPr/>
            </a:pPr>
            <a:endParaRPr lang="en-GB" sz="2800" dirty="0"/>
          </a:p>
          <a:p>
            <a:pPr>
              <a:defRPr/>
            </a:pPr>
            <a:r>
              <a:rPr lang="en-GB" sz="2800" dirty="0"/>
              <a:t>These deposits may block flow within the pipe and may substantially reduce efficiency and discolour the water</a:t>
            </a:r>
          </a:p>
          <a:p>
            <a:pPr>
              <a:defRPr/>
            </a:pPr>
            <a:endParaRPr lang="en-US" sz="2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723462" y="1716821"/>
            <a:ext cx="3200400" cy="3487834"/>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28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006" y="74296"/>
            <a:ext cx="5808133" cy="646331"/>
          </a:xfrm>
          <a:prstGeom prst="rect">
            <a:avLst/>
          </a:prstGeom>
          <a:noFill/>
        </p:spPr>
        <p:txBody>
          <a:bodyPr wrap="square" rtlCol="0">
            <a:spAutoFit/>
          </a:bodyPr>
          <a:lstStyle/>
          <a:p>
            <a:pPr algn="ctr"/>
            <a:r>
              <a:rPr lang="en-US" sz="3600" b="1" dirty="0"/>
              <a:t>Life cycle</a:t>
            </a:r>
          </a:p>
        </p:txBody>
      </p:sp>
      <p:grpSp>
        <p:nvGrpSpPr>
          <p:cNvPr id="10" name="Group 9"/>
          <p:cNvGrpSpPr/>
          <p:nvPr/>
        </p:nvGrpSpPr>
        <p:grpSpPr>
          <a:xfrm>
            <a:off x="186269" y="934196"/>
            <a:ext cx="6690391" cy="5094067"/>
            <a:chOff x="4201323" y="1286933"/>
            <a:chExt cx="4798759" cy="4295639"/>
          </a:xfrm>
        </p:grpSpPr>
        <p:pic>
          <p:nvPicPr>
            <p:cNvPr id="3" name="Picture 2"/>
            <p:cNvPicPr>
              <a:picLocks noChangeAspect="1"/>
            </p:cNvPicPr>
            <p:nvPr/>
          </p:nvPicPr>
          <p:blipFill>
            <a:blip r:embed="rId2"/>
            <a:stretch>
              <a:fillRect/>
            </a:stretch>
          </p:blipFill>
          <p:spPr>
            <a:xfrm>
              <a:off x="4201323" y="1286933"/>
              <a:ext cx="4798759" cy="3841642"/>
            </a:xfrm>
            <a:prstGeom prst="rect">
              <a:avLst/>
            </a:prstGeom>
          </p:spPr>
        </p:pic>
        <p:sp>
          <p:nvSpPr>
            <p:cNvPr id="5" name="TextBox 4"/>
            <p:cNvSpPr txBox="1"/>
            <p:nvPr/>
          </p:nvSpPr>
          <p:spPr>
            <a:xfrm>
              <a:off x="5757332" y="5213240"/>
              <a:ext cx="2032000" cy="369332"/>
            </a:xfrm>
            <a:prstGeom prst="rect">
              <a:avLst/>
            </a:prstGeom>
            <a:noFill/>
          </p:spPr>
          <p:txBody>
            <a:bodyPr wrap="square" rtlCol="0">
              <a:spAutoFit/>
            </a:bodyPr>
            <a:lstStyle/>
            <a:p>
              <a:pPr algn="ctr"/>
              <a:r>
                <a:rPr lang="en-US" b="1" dirty="0">
                  <a:solidFill>
                    <a:srgbClr val="FF0000"/>
                  </a:solidFill>
                </a:rPr>
                <a:t>Hermaphrodites</a:t>
              </a:r>
            </a:p>
          </p:txBody>
        </p:sp>
      </p:grpSp>
      <p:pic>
        <p:nvPicPr>
          <p:cNvPr id="11" name="Picture 5" descr="tapeworm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2869" y="1464507"/>
            <a:ext cx="2201131" cy="1325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066337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287867" y="274638"/>
            <a:ext cx="8398933" cy="1143000"/>
          </a:xfrm>
        </p:spPr>
        <p:txBody>
          <a:bodyPr>
            <a:noAutofit/>
          </a:bodyPr>
          <a:lstStyle/>
          <a:p>
            <a:pPr eaLnBrk="1" fontAlgn="auto" hangingPunct="1">
              <a:spcAft>
                <a:spcPts val="0"/>
              </a:spcAft>
              <a:defRPr/>
            </a:pPr>
            <a:r>
              <a:rPr lang="en-GB" sz="3600" b="1" dirty="0"/>
              <a:t>Microbial deterioration of wastewater systems and other concrete structures</a:t>
            </a:r>
            <a:endParaRPr lang="en-US" sz="3600" b="1" dirty="0"/>
          </a:p>
        </p:txBody>
      </p:sp>
      <p:sp>
        <p:nvSpPr>
          <p:cNvPr id="5" name="Content Placeholder 2"/>
          <p:cNvSpPr txBox="1">
            <a:spLocks/>
          </p:cNvSpPr>
          <p:nvPr/>
        </p:nvSpPr>
        <p:spPr>
          <a:xfrm>
            <a:off x="304800" y="1441018"/>
            <a:ext cx="8686800" cy="45584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a:p>
          <a:p>
            <a:r>
              <a:rPr lang="en-GB"/>
              <a:t>Major city sewerage systems (concrete) have been very badly damaged by acid deterioration, often known as </a:t>
            </a:r>
            <a:r>
              <a:rPr lang="en-GB" b="1">
                <a:solidFill>
                  <a:srgbClr val="FF0000"/>
                </a:solidFill>
              </a:rPr>
              <a:t>sewer crown corrosion</a:t>
            </a:r>
          </a:p>
          <a:p>
            <a:endParaRPr lang="en-GB" b="1">
              <a:solidFill>
                <a:srgbClr val="FF0000"/>
              </a:solidFill>
            </a:endParaRPr>
          </a:p>
          <a:p>
            <a:r>
              <a:rPr lang="en-GB"/>
              <a:t>The microbiology is dependent on the </a:t>
            </a:r>
            <a:r>
              <a:rPr lang="en-GB" b="1"/>
              <a:t>Sulphur cycle</a:t>
            </a:r>
            <a:endParaRPr lang="en-US" b="1" dirty="0"/>
          </a:p>
        </p:txBody>
      </p:sp>
    </p:spTree>
    <p:extLst>
      <p:ext uri="{BB962C8B-B14F-4D97-AF65-F5344CB8AC3E}">
        <p14:creationId xmlns:p14="http://schemas.microsoft.com/office/powerpoint/2010/main" val="4256685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5" name="TextBox 4"/>
          <p:cNvSpPr txBox="1"/>
          <p:nvPr/>
        </p:nvSpPr>
        <p:spPr>
          <a:xfrm>
            <a:off x="2288764" y="247763"/>
            <a:ext cx="5091406" cy="646331"/>
          </a:xfrm>
          <a:prstGeom prst="rect">
            <a:avLst/>
          </a:prstGeom>
          <a:noFill/>
        </p:spPr>
        <p:txBody>
          <a:bodyPr wrap="square" rtlCol="0">
            <a:spAutoFit/>
          </a:bodyPr>
          <a:lstStyle/>
          <a:p>
            <a:r>
              <a:rPr lang="en-US" sz="3600" b="1" dirty="0">
                <a:solidFill>
                  <a:srgbClr val="008000"/>
                </a:solidFill>
              </a:rPr>
              <a:t>Sewer crown corrosion</a:t>
            </a:r>
          </a:p>
        </p:txBody>
      </p:sp>
      <p:grpSp>
        <p:nvGrpSpPr>
          <p:cNvPr id="7" name="Group 6"/>
          <p:cNvGrpSpPr/>
          <p:nvPr/>
        </p:nvGrpSpPr>
        <p:grpSpPr>
          <a:xfrm>
            <a:off x="169334" y="1102167"/>
            <a:ext cx="8974665" cy="4487517"/>
            <a:chOff x="169334" y="1102167"/>
            <a:chExt cx="8974665" cy="4487517"/>
          </a:xfrm>
        </p:grpSpPr>
        <p:pic>
          <p:nvPicPr>
            <p:cNvPr id="4" name="Picture 3"/>
            <p:cNvPicPr>
              <a:picLocks noChangeAspect="1"/>
            </p:cNvPicPr>
            <p:nvPr/>
          </p:nvPicPr>
          <p:blipFill>
            <a:blip r:embed="rId2"/>
            <a:stretch>
              <a:fillRect/>
            </a:stretch>
          </p:blipFill>
          <p:spPr>
            <a:xfrm>
              <a:off x="5332066" y="2218268"/>
              <a:ext cx="3811933" cy="3031064"/>
            </a:xfrm>
            <a:prstGeom prst="rect">
              <a:avLst/>
            </a:prstGeom>
          </p:spPr>
        </p:pic>
        <p:pic>
          <p:nvPicPr>
            <p:cNvPr id="6" name="Picture 5"/>
            <p:cNvPicPr>
              <a:picLocks noChangeAspect="1"/>
            </p:cNvPicPr>
            <p:nvPr/>
          </p:nvPicPr>
          <p:blipFill rotWithShape="1">
            <a:blip r:embed="rId3"/>
            <a:srcRect b="5389"/>
            <a:stretch/>
          </p:blipFill>
          <p:spPr>
            <a:xfrm>
              <a:off x="169334" y="1102167"/>
              <a:ext cx="5332670" cy="4487517"/>
            </a:xfrm>
            <a:prstGeom prst="rect">
              <a:avLst/>
            </a:prstGeom>
            <a:ln>
              <a:solidFill>
                <a:schemeClr val="tx1"/>
              </a:solidFill>
            </a:ln>
          </p:spPr>
        </p:pic>
      </p:grpSp>
    </p:spTree>
    <p:extLst>
      <p:ext uri="{BB962C8B-B14F-4D97-AF65-F5344CB8AC3E}">
        <p14:creationId xmlns:p14="http://schemas.microsoft.com/office/powerpoint/2010/main" val="822532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304800" y="650469"/>
            <a:ext cx="8686800" cy="55721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200" dirty="0"/>
              <a:t>CO</a:t>
            </a:r>
            <a:r>
              <a:rPr lang="en-GB" sz="2200" baseline="-25000" dirty="0"/>
              <a:t>2 </a:t>
            </a:r>
            <a:r>
              <a:rPr lang="en-GB" sz="2200" dirty="0"/>
              <a:t>and H</a:t>
            </a:r>
            <a:r>
              <a:rPr lang="en-GB" sz="2200" baseline="-25000" dirty="0"/>
              <a:t>2</a:t>
            </a:r>
            <a:r>
              <a:rPr lang="en-GB" sz="2200" dirty="0"/>
              <a:t>S (products of sewage decomposition) react with the damp concrete surfaces to form carbonates and calcium sulphate.  As a result the surface pH of the concrete drops from approximately 12.5 to about 8.5.</a:t>
            </a:r>
          </a:p>
          <a:p>
            <a:pPr>
              <a:defRPr/>
            </a:pPr>
            <a:r>
              <a:rPr lang="en-GB" sz="2200" dirty="0"/>
              <a:t>Hydrogen sulphide is partially oxidized in air to form </a:t>
            </a:r>
            <a:r>
              <a:rPr lang="en-GB" sz="2200" dirty="0" err="1"/>
              <a:t>thiosulphuric</a:t>
            </a:r>
            <a:r>
              <a:rPr lang="en-GB" sz="2200" dirty="0"/>
              <a:t> and </a:t>
            </a:r>
            <a:r>
              <a:rPr lang="en-GB" sz="2200" dirty="0" err="1"/>
              <a:t>polythionic</a:t>
            </a:r>
            <a:r>
              <a:rPr lang="en-GB" sz="2200" dirty="0"/>
              <a:t> acids.  These in turn lower the pH further to approximately 7.5.</a:t>
            </a:r>
            <a:endParaRPr lang="en-US" sz="2200" dirty="0"/>
          </a:p>
          <a:p>
            <a:pPr>
              <a:buFont typeface="Wingdings 2"/>
              <a:buChar char=""/>
              <a:defRPr/>
            </a:pPr>
            <a:endParaRPr lang="en-GB" sz="2200" dirty="0"/>
          </a:p>
          <a:p>
            <a:pPr>
              <a:defRPr/>
            </a:pPr>
            <a:r>
              <a:rPr lang="en-GB" sz="2200" dirty="0"/>
              <a:t>Below pH 10 a number of different bacteria oxidize </a:t>
            </a:r>
            <a:r>
              <a:rPr lang="en-GB" sz="2200" dirty="0" err="1"/>
              <a:t>thiosulphate</a:t>
            </a:r>
            <a:r>
              <a:rPr lang="en-GB" sz="2200" dirty="0"/>
              <a:t> and </a:t>
            </a:r>
            <a:r>
              <a:rPr lang="en-GB" sz="2200" dirty="0" err="1"/>
              <a:t>polythionates</a:t>
            </a:r>
            <a:r>
              <a:rPr lang="en-GB" sz="2200" dirty="0"/>
              <a:t> to sulphate.</a:t>
            </a:r>
          </a:p>
          <a:p>
            <a:pPr>
              <a:defRPr/>
            </a:pPr>
            <a:endParaRPr lang="en-US" sz="2200" dirty="0"/>
          </a:p>
          <a:p>
            <a:pPr>
              <a:defRPr/>
            </a:pPr>
            <a:r>
              <a:rPr lang="en-GB" sz="2200" dirty="0"/>
              <a:t>The pH continues to decline and at about 5, </a:t>
            </a:r>
            <a:r>
              <a:rPr lang="en-GB" sz="2200" i="1" dirty="0" err="1"/>
              <a:t>Thiobacillus</a:t>
            </a:r>
            <a:r>
              <a:rPr lang="en-GB" sz="2200" i="1" dirty="0"/>
              <a:t> </a:t>
            </a:r>
            <a:r>
              <a:rPr lang="en-GB" sz="2200" i="1" dirty="0" err="1"/>
              <a:t>thiooxidans</a:t>
            </a:r>
            <a:r>
              <a:rPr lang="en-GB" sz="2200" dirty="0"/>
              <a:t> oxidizes elemental sulphur to sulphuric acid.  The final pH can reach </a:t>
            </a:r>
            <a:r>
              <a:rPr lang="en-GB" sz="2200" b="1" dirty="0"/>
              <a:t>0.6 </a:t>
            </a:r>
            <a:r>
              <a:rPr lang="en-GB" sz="2200" b="1" dirty="0">
                <a:solidFill>
                  <a:srgbClr val="FF0000"/>
                </a:solidFill>
              </a:rPr>
              <a:t>(Acidic)</a:t>
            </a:r>
            <a:endParaRPr lang="en-US" sz="2200" b="1" dirty="0">
              <a:solidFill>
                <a:srgbClr val="FF0000"/>
              </a:solidFill>
            </a:endParaRPr>
          </a:p>
          <a:p>
            <a:pPr>
              <a:buFont typeface="Wingdings 2"/>
              <a:buChar char=""/>
              <a:defRPr/>
            </a:pPr>
            <a:endParaRPr lang="en-US" sz="2200" dirty="0"/>
          </a:p>
        </p:txBody>
      </p:sp>
      <p:sp>
        <p:nvSpPr>
          <p:cNvPr id="5" name="TextBox 4"/>
          <p:cNvSpPr txBox="1"/>
          <p:nvPr/>
        </p:nvSpPr>
        <p:spPr>
          <a:xfrm>
            <a:off x="2288764" y="112299"/>
            <a:ext cx="5091406" cy="646331"/>
          </a:xfrm>
          <a:prstGeom prst="rect">
            <a:avLst/>
          </a:prstGeom>
          <a:noFill/>
        </p:spPr>
        <p:txBody>
          <a:bodyPr wrap="square" rtlCol="0">
            <a:spAutoFit/>
          </a:bodyPr>
          <a:lstStyle/>
          <a:p>
            <a:r>
              <a:rPr lang="en-US" sz="3600" b="1" dirty="0">
                <a:solidFill>
                  <a:srgbClr val="008000"/>
                </a:solidFill>
              </a:rPr>
              <a:t>Sewer crown corrosion</a:t>
            </a:r>
          </a:p>
        </p:txBody>
      </p:sp>
    </p:spTree>
    <p:extLst>
      <p:ext uri="{BB962C8B-B14F-4D97-AF65-F5344CB8AC3E}">
        <p14:creationId xmlns:p14="http://schemas.microsoft.com/office/powerpoint/2010/main" val="4050473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8295"/>
          </a:xfrm>
        </p:spPr>
        <p:txBody>
          <a:bodyPr/>
          <a:lstStyle/>
          <a:p>
            <a:pPr eaLnBrk="1" fontAlgn="auto" hangingPunct="1">
              <a:spcAft>
                <a:spcPts val="0"/>
              </a:spcAft>
              <a:defRPr/>
            </a:pPr>
            <a:r>
              <a:rPr lang="en-GB" sz="3600" b="1" dirty="0"/>
              <a:t>Biofilms in water supply systems</a:t>
            </a:r>
            <a:endParaRPr lang="en-US" sz="3600" b="1" dirty="0"/>
          </a:p>
        </p:txBody>
      </p:sp>
      <p:sp>
        <p:nvSpPr>
          <p:cNvPr id="5" name="Content Placeholder 2"/>
          <p:cNvSpPr txBox="1">
            <a:spLocks/>
          </p:cNvSpPr>
          <p:nvPr/>
        </p:nvSpPr>
        <p:spPr>
          <a:xfrm>
            <a:off x="457200" y="1363133"/>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a:t>Interactions between anthropogenic and natural systems result in the development of unique microbiological ecosystems</a:t>
            </a:r>
          </a:p>
          <a:p>
            <a:endParaRPr lang="en-GB" sz="2800"/>
          </a:p>
          <a:p>
            <a:r>
              <a:rPr lang="en-GB" sz="2800"/>
              <a:t>E.g. Iron tubercle formation on water distribution and cooling pipes and the corrosion due to sulphur in concrete sewers.</a:t>
            </a:r>
          </a:p>
          <a:p>
            <a:endParaRPr lang="en-GB" sz="2800"/>
          </a:p>
          <a:p>
            <a:r>
              <a:rPr lang="en-GB" sz="2800"/>
              <a:t>The common denominator is the use of source water</a:t>
            </a:r>
            <a:endParaRPr lang="en-US" sz="2800" dirty="0"/>
          </a:p>
        </p:txBody>
      </p:sp>
    </p:spTree>
    <p:extLst>
      <p:ext uri="{BB962C8B-B14F-4D97-AF65-F5344CB8AC3E}">
        <p14:creationId xmlns:p14="http://schemas.microsoft.com/office/powerpoint/2010/main" val="3774332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66700" y="401110"/>
            <a:ext cx="8686800" cy="557212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3000" dirty="0"/>
              <a:t>A source water (fresh, brackish, or marine), contains a community of bacteria, fungi, protozoa, algae, and higher invertebrates that initially contaminate and may thrive in the anthropogenic system.</a:t>
            </a:r>
          </a:p>
          <a:p>
            <a:pPr>
              <a:buFont typeface="Wingdings 2"/>
              <a:buChar char=""/>
              <a:defRPr/>
            </a:pPr>
            <a:endParaRPr lang="en-GB" sz="3000" dirty="0"/>
          </a:p>
          <a:p>
            <a:pPr>
              <a:defRPr/>
            </a:pPr>
            <a:r>
              <a:rPr lang="en-GB" sz="3000" dirty="0"/>
              <a:t>The implications of this initial contamination include:</a:t>
            </a:r>
            <a:endParaRPr lang="en-US" sz="3000" dirty="0"/>
          </a:p>
          <a:p>
            <a:pPr lvl="1">
              <a:defRPr/>
            </a:pPr>
            <a:r>
              <a:rPr lang="en-GB" dirty="0"/>
              <a:t>Natural microbial population development in piping systems, storage tanks and cooling systems etc., may result in </a:t>
            </a:r>
            <a:r>
              <a:rPr lang="en-GB" b="1" dirty="0" err="1">
                <a:solidFill>
                  <a:srgbClr val="FF0000"/>
                </a:solidFill>
              </a:rPr>
              <a:t>biofouling</a:t>
            </a:r>
            <a:r>
              <a:rPr lang="en-GB" dirty="0"/>
              <a:t>, </a:t>
            </a:r>
            <a:r>
              <a:rPr lang="en-GB" b="1" dirty="0">
                <a:solidFill>
                  <a:srgbClr val="FF0000"/>
                </a:solidFill>
              </a:rPr>
              <a:t>odour problems,</a:t>
            </a:r>
            <a:r>
              <a:rPr lang="en-GB" dirty="0"/>
              <a:t> </a:t>
            </a:r>
            <a:r>
              <a:rPr lang="en-GB" b="1" dirty="0">
                <a:solidFill>
                  <a:srgbClr val="FF0000"/>
                </a:solidFill>
              </a:rPr>
              <a:t>health risks </a:t>
            </a:r>
            <a:r>
              <a:rPr lang="en-GB" dirty="0"/>
              <a:t>and </a:t>
            </a:r>
            <a:r>
              <a:rPr lang="en-GB" b="1" dirty="0">
                <a:solidFill>
                  <a:srgbClr val="FF0000"/>
                </a:solidFill>
              </a:rPr>
              <a:t>bio-corrosion </a:t>
            </a:r>
            <a:r>
              <a:rPr lang="en-GB" dirty="0"/>
              <a:t>(direct consequences of microbial film formation on the surface of pipes)</a:t>
            </a:r>
          </a:p>
          <a:p>
            <a:pPr lvl="1">
              <a:defRPr/>
            </a:pPr>
            <a:endParaRPr lang="en-US" b="1" dirty="0">
              <a:solidFill>
                <a:srgbClr val="FF0000"/>
              </a:solidFill>
            </a:endParaRPr>
          </a:p>
        </p:txBody>
      </p:sp>
    </p:spTree>
    <p:extLst>
      <p:ext uri="{BB962C8B-B14F-4D97-AF65-F5344CB8AC3E}">
        <p14:creationId xmlns:p14="http://schemas.microsoft.com/office/powerpoint/2010/main" val="1898269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90562"/>
          </a:xfrm>
        </p:spPr>
        <p:txBody>
          <a:bodyPr/>
          <a:lstStyle/>
          <a:p>
            <a:r>
              <a:rPr lang="en-US" sz="3600" b="1" dirty="0"/>
              <a:t>Biofilms and Human Health</a:t>
            </a:r>
          </a:p>
        </p:txBody>
      </p:sp>
      <p:sp>
        <p:nvSpPr>
          <p:cNvPr id="5" name="Content Placeholder 2"/>
          <p:cNvSpPr txBox="1">
            <a:spLocks/>
          </p:cNvSpPr>
          <p:nvPr/>
        </p:nvSpPr>
        <p:spPr>
          <a:xfrm>
            <a:off x="410598" y="1182164"/>
            <a:ext cx="8104753" cy="435133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t>Bacterial cells within biofilms are controlled by the immune system</a:t>
            </a:r>
          </a:p>
          <a:p>
            <a:r>
              <a:rPr lang="en-US"/>
              <a:t>Contamination of medical devices</a:t>
            </a:r>
          </a:p>
          <a:p>
            <a:pPr lvl="1"/>
            <a:r>
              <a:rPr lang="en-US"/>
              <a:t>Artificial surfaces such as medical implants = sites for development of biofilms containing pathogenic microorganisms</a:t>
            </a:r>
          </a:p>
          <a:p>
            <a:pPr lvl="1"/>
            <a:endParaRPr lang="en-US"/>
          </a:p>
          <a:p>
            <a:pPr lvl="1"/>
            <a:r>
              <a:rPr lang="en-US"/>
              <a:t>Major source of nosocomial infections</a:t>
            </a:r>
          </a:p>
          <a:p>
            <a:pPr lvl="1"/>
            <a:r>
              <a:rPr lang="en-US"/>
              <a:t>Responsible for over 65% of infections treated in the developed world</a:t>
            </a:r>
          </a:p>
          <a:p>
            <a:pPr lvl="1"/>
            <a:endParaRPr lang="en-US" dirty="0"/>
          </a:p>
        </p:txBody>
      </p:sp>
    </p:spTree>
    <p:extLst>
      <p:ext uri="{BB962C8B-B14F-4D97-AF65-F5344CB8AC3E}">
        <p14:creationId xmlns:p14="http://schemas.microsoft.com/office/powerpoint/2010/main" val="426907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1134533" y="846669"/>
            <a:ext cx="7128934" cy="5170115"/>
          </a:xfrm>
          <a:prstGeom prst="rect">
            <a:avLst/>
          </a:prstGeom>
        </p:spPr>
      </p:pic>
      <p:sp>
        <p:nvSpPr>
          <p:cNvPr id="5" name="Title 1"/>
          <p:cNvSpPr>
            <a:spLocks noGrp="1"/>
          </p:cNvSpPr>
          <p:nvPr>
            <p:ph type="title"/>
          </p:nvPr>
        </p:nvSpPr>
        <p:spPr>
          <a:xfrm>
            <a:off x="457200" y="173040"/>
            <a:ext cx="8229600" cy="673629"/>
          </a:xfrm>
        </p:spPr>
        <p:txBody>
          <a:bodyPr/>
          <a:lstStyle/>
          <a:p>
            <a:r>
              <a:rPr lang="en-US" sz="3600" b="1" dirty="0"/>
              <a:t>Human Health</a:t>
            </a:r>
          </a:p>
        </p:txBody>
      </p:sp>
    </p:spTree>
    <p:extLst>
      <p:ext uri="{BB962C8B-B14F-4D97-AF65-F5344CB8AC3E}">
        <p14:creationId xmlns:p14="http://schemas.microsoft.com/office/powerpoint/2010/main" val="3856093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Medical implants</a:t>
            </a:r>
          </a:p>
        </p:txBody>
      </p:sp>
      <p:pic>
        <p:nvPicPr>
          <p:cNvPr id="5" name="Picture 4"/>
          <p:cNvPicPr>
            <a:picLocks noChangeAspect="1"/>
          </p:cNvPicPr>
          <p:nvPr/>
        </p:nvPicPr>
        <p:blipFill>
          <a:blip r:embed="rId2"/>
          <a:stretch>
            <a:fillRect/>
          </a:stretch>
        </p:blipFill>
        <p:spPr>
          <a:xfrm>
            <a:off x="504845" y="1255418"/>
            <a:ext cx="4405822" cy="4165154"/>
          </a:xfrm>
          <a:prstGeom prst="rect">
            <a:avLst/>
          </a:prstGeom>
        </p:spPr>
      </p:pic>
      <p:sp>
        <p:nvSpPr>
          <p:cNvPr id="6" name="TextBox 5"/>
          <p:cNvSpPr txBox="1"/>
          <p:nvPr/>
        </p:nvSpPr>
        <p:spPr>
          <a:xfrm>
            <a:off x="5266266" y="2390600"/>
            <a:ext cx="3623733" cy="2677656"/>
          </a:xfrm>
          <a:prstGeom prst="rect">
            <a:avLst/>
          </a:prstGeom>
          <a:noFill/>
        </p:spPr>
        <p:txBody>
          <a:bodyPr wrap="square" rtlCol="0">
            <a:spAutoFit/>
          </a:bodyPr>
          <a:lstStyle/>
          <a:p>
            <a:r>
              <a:rPr lang="en-US" sz="2400" dirty="0">
                <a:cs typeface="Century Gothic"/>
              </a:rPr>
              <a:t>Medical devices implanted in the body:</a:t>
            </a:r>
          </a:p>
          <a:p>
            <a:pPr marL="285750" indent="-285750">
              <a:buFont typeface="Arial"/>
              <a:buChar char="•"/>
            </a:pPr>
            <a:r>
              <a:rPr lang="en-US" sz="2400" dirty="0">
                <a:cs typeface="Century Gothic"/>
              </a:rPr>
              <a:t>Catheters: tubes used to conduct fluids in or out of the body</a:t>
            </a:r>
          </a:p>
          <a:p>
            <a:pPr marL="285750" indent="-285750">
              <a:buFont typeface="Arial"/>
              <a:buChar char="•"/>
            </a:pPr>
            <a:r>
              <a:rPr lang="en-US" sz="2400" dirty="0">
                <a:cs typeface="Century Gothic"/>
              </a:rPr>
              <a:t>Prosthetic devices </a:t>
            </a:r>
          </a:p>
          <a:p>
            <a:pPr marL="285750" indent="-285750">
              <a:buFont typeface="Arial"/>
              <a:buChar char="•"/>
            </a:pPr>
            <a:endParaRPr lang="en-US" sz="2400" dirty="0">
              <a:cs typeface="Century Gothic"/>
            </a:endParaRPr>
          </a:p>
        </p:txBody>
      </p:sp>
    </p:spTree>
    <p:extLst>
      <p:ext uri="{BB962C8B-B14F-4D97-AF65-F5344CB8AC3E}">
        <p14:creationId xmlns:p14="http://schemas.microsoft.com/office/powerpoint/2010/main" val="11605303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139174"/>
            <a:ext cx="8229600" cy="605895"/>
          </a:xfrm>
        </p:spPr>
        <p:txBody>
          <a:bodyPr/>
          <a:lstStyle/>
          <a:p>
            <a:r>
              <a:rPr lang="en-US" sz="3600" b="1" dirty="0"/>
              <a:t>Dental plaque</a:t>
            </a:r>
          </a:p>
        </p:txBody>
      </p:sp>
      <p:pic>
        <p:nvPicPr>
          <p:cNvPr id="5" name="Picture 4"/>
          <p:cNvPicPr>
            <a:picLocks noChangeAspect="1"/>
          </p:cNvPicPr>
          <p:nvPr/>
        </p:nvPicPr>
        <p:blipFill>
          <a:blip r:embed="rId2"/>
          <a:stretch>
            <a:fillRect/>
          </a:stretch>
        </p:blipFill>
        <p:spPr>
          <a:xfrm>
            <a:off x="361319" y="1777586"/>
            <a:ext cx="3313214" cy="3898190"/>
          </a:xfrm>
          <a:prstGeom prst="rect">
            <a:avLst/>
          </a:prstGeom>
        </p:spPr>
      </p:pic>
      <p:sp>
        <p:nvSpPr>
          <p:cNvPr id="6" name="TextBox 5"/>
          <p:cNvSpPr txBox="1"/>
          <p:nvPr/>
        </p:nvSpPr>
        <p:spPr>
          <a:xfrm>
            <a:off x="3674533" y="1076487"/>
            <a:ext cx="5469467" cy="4493537"/>
          </a:xfrm>
          <a:prstGeom prst="rect">
            <a:avLst/>
          </a:prstGeom>
          <a:noFill/>
        </p:spPr>
        <p:txBody>
          <a:bodyPr wrap="square" rtlCol="0">
            <a:spAutoFit/>
          </a:bodyPr>
          <a:lstStyle/>
          <a:p>
            <a:r>
              <a:rPr lang="en-US" sz="2200" dirty="0"/>
              <a:t>A yellowish biofilm that builds up on the teeth</a:t>
            </a:r>
          </a:p>
          <a:p>
            <a:r>
              <a:rPr lang="en-US" sz="2200" dirty="0"/>
              <a:t>The microbial composition changes from one that is primarily </a:t>
            </a:r>
            <a:r>
              <a:rPr lang="en-US" sz="2200" b="1" dirty="0">
                <a:solidFill>
                  <a:srgbClr val="FF0000"/>
                </a:solidFill>
              </a:rPr>
              <a:t>gram-positive </a:t>
            </a:r>
            <a:r>
              <a:rPr lang="en-US" sz="2200" dirty="0"/>
              <a:t>to a structure filled with </a:t>
            </a:r>
            <a:r>
              <a:rPr lang="en-US" sz="2200" b="1" dirty="0">
                <a:solidFill>
                  <a:srgbClr val="FF0000"/>
                </a:solidFill>
              </a:rPr>
              <a:t>gram-negative anaerobes</a:t>
            </a:r>
          </a:p>
          <a:p>
            <a:endParaRPr lang="en-US" sz="2200" dirty="0"/>
          </a:p>
          <a:p>
            <a:pPr marL="342900" indent="-342900">
              <a:buFont typeface="Arial"/>
              <a:buChar char="•"/>
              <a:defRPr/>
            </a:pPr>
            <a:r>
              <a:rPr lang="en-US" sz="2200" dirty="0">
                <a:latin typeface="Arial" charset="0"/>
                <a:cs typeface="Arial" charset="0"/>
              </a:rPr>
              <a:t>Microorganisms that form the biofilm are almost entirely bacteria (mainly </a:t>
            </a:r>
            <a:r>
              <a:rPr lang="en-US" sz="2200" b="1" i="1" dirty="0">
                <a:solidFill>
                  <a:srgbClr val="FF0000"/>
                </a:solidFill>
                <a:latin typeface="Arial" charset="0"/>
                <a:cs typeface="Arial" charset="0"/>
              </a:rPr>
              <a:t>Streptococcus </a:t>
            </a:r>
            <a:r>
              <a:rPr lang="en-US" sz="2200" b="1" i="1" dirty="0" err="1">
                <a:solidFill>
                  <a:srgbClr val="FF0000"/>
                </a:solidFill>
                <a:latin typeface="Arial" charset="0"/>
                <a:cs typeface="Arial" charset="0"/>
              </a:rPr>
              <a:t>mutans</a:t>
            </a:r>
            <a:r>
              <a:rPr lang="en-US" sz="2200" i="1" dirty="0">
                <a:solidFill>
                  <a:srgbClr val="000000"/>
                </a:solidFill>
                <a:latin typeface="Arial" charset="0"/>
                <a:cs typeface="Arial" charset="0"/>
              </a:rPr>
              <a:t>, </a:t>
            </a:r>
            <a:r>
              <a:rPr lang="en-US" sz="2200" b="1" i="1" dirty="0">
                <a:solidFill>
                  <a:srgbClr val="FF0000"/>
                </a:solidFill>
                <a:latin typeface="Arial" charset="0"/>
                <a:cs typeface="Arial" charset="0"/>
              </a:rPr>
              <a:t>S. </a:t>
            </a:r>
            <a:r>
              <a:rPr lang="en-US" sz="2200" b="1" i="1" dirty="0" err="1">
                <a:solidFill>
                  <a:srgbClr val="FF0000"/>
                </a:solidFill>
                <a:latin typeface="Arial" charset="0"/>
                <a:cs typeface="Arial" charset="0"/>
              </a:rPr>
              <a:t>mitis</a:t>
            </a:r>
            <a:r>
              <a:rPr lang="en-US" sz="2200" dirty="0">
                <a:latin typeface="Arial" charset="0"/>
                <a:cs typeface="Arial" charset="0"/>
              </a:rPr>
              <a:t>, </a:t>
            </a:r>
            <a:r>
              <a:rPr lang="en-US" sz="2200" b="1" i="1" dirty="0">
                <a:solidFill>
                  <a:srgbClr val="FF0000"/>
                </a:solidFill>
                <a:latin typeface="Arial" charset="0"/>
                <a:cs typeface="Arial" charset="0"/>
              </a:rPr>
              <a:t>S. </a:t>
            </a:r>
            <a:r>
              <a:rPr lang="en-US" sz="2200" b="1" i="1" dirty="0" err="1">
                <a:solidFill>
                  <a:srgbClr val="FF0000"/>
                </a:solidFill>
                <a:latin typeface="Arial" charset="0"/>
                <a:cs typeface="Arial" charset="0"/>
              </a:rPr>
              <a:t>sobrinus</a:t>
            </a:r>
            <a:r>
              <a:rPr lang="en-US" sz="2200" dirty="0">
                <a:latin typeface="Arial" charset="0"/>
                <a:cs typeface="Arial" charset="0"/>
              </a:rPr>
              <a:t>)</a:t>
            </a:r>
          </a:p>
          <a:p>
            <a:pPr>
              <a:defRPr/>
            </a:pPr>
            <a:endParaRPr lang="en-US" sz="2200" dirty="0">
              <a:latin typeface="Arial" charset="0"/>
              <a:cs typeface="Arial" charset="0"/>
            </a:endParaRPr>
          </a:p>
          <a:p>
            <a:pPr marL="342900" indent="-342900">
              <a:buFont typeface="Arial"/>
              <a:buChar char="•"/>
              <a:defRPr/>
            </a:pPr>
            <a:r>
              <a:rPr lang="en-US" sz="2200" b="1" dirty="0">
                <a:solidFill>
                  <a:srgbClr val="FF0000"/>
                </a:solidFill>
                <a:latin typeface="Arial" charset="0"/>
                <a:cs typeface="Arial" charset="0"/>
              </a:rPr>
              <a:t>Anaerobes</a:t>
            </a:r>
            <a:r>
              <a:rPr lang="en-US" sz="2200" dirty="0">
                <a:latin typeface="Arial" charset="0"/>
                <a:cs typeface="Arial" charset="0"/>
              </a:rPr>
              <a:t> include </a:t>
            </a:r>
            <a:r>
              <a:rPr lang="en-US" sz="2200" b="1" i="1" dirty="0" err="1">
                <a:latin typeface="Arial" charset="0"/>
                <a:cs typeface="Arial" charset="0"/>
              </a:rPr>
              <a:t>Fusobacterium</a:t>
            </a:r>
            <a:r>
              <a:rPr lang="en-US" sz="2200" b="1" dirty="0">
                <a:latin typeface="Arial" charset="0"/>
                <a:cs typeface="Arial" charset="0"/>
              </a:rPr>
              <a:t> and </a:t>
            </a:r>
            <a:r>
              <a:rPr lang="en-US" sz="2200" b="1" i="1" dirty="0" err="1">
                <a:latin typeface="Arial" charset="0"/>
                <a:cs typeface="Arial" charset="0"/>
              </a:rPr>
              <a:t>Actinobacteria</a:t>
            </a:r>
            <a:endParaRPr lang="en-US" sz="2200" b="1" i="1" dirty="0">
              <a:latin typeface="Arial" charset="0"/>
              <a:cs typeface="Arial" charset="0"/>
            </a:endParaRPr>
          </a:p>
          <a:p>
            <a:endParaRPr lang="en-US" sz="2200" dirty="0"/>
          </a:p>
        </p:txBody>
      </p:sp>
    </p:spTree>
    <p:extLst>
      <p:ext uri="{BB962C8B-B14F-4D97-AF65-F5344CB8AC3E}">
        <p14:creationId xmlns:p14="http://schemas.microsoft.com/office/powerpoint/2010/main" val="1641923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54000" y="594142"/>
            <a:ext cx="8636000" cy="4708981"/>
          </a:xfrm>
          <a:prstGeom prst="rect">
            <a:avLst/>
          </a:prstGeom>
        </p:spPr>
        <p:txBody>
          <a:bodyPr wrap="square">
            <a:spAutoFit/>
          </a:bodyPr>
          <a:lstStyle/>
          <a:p>
            <a:pPr marL="285750" indent="-285750">
              <a:buFont typeface="Arial"/>
              <a:buChar char="•"/>
              <a:defRPr/>
            </a:pPr>
            <a:r>
              <a:rPr lang="en-US" sz="3000" dirty="0">
                <a:cs typeface="Arial" charset="0"/>
              </a:rPr>
              <a:t>Biofilms are also present on the teeth of most animals as </a:t>
            </a:r>
            <a:r>
              <a:rPr lang="en-US" sz="3000" b="1" dirty="0">
                <a:solidFill>
                  <a:srgbClr val="FF0000"/>
                </a:solidFill>
                <a:cs typeface="Arial" charset="0"/>
              </a:rPr>
              <a:t>dental plaque</a:t>
            </a:r>
            <a:r>
              <a:rPr lang="en-US" sz="3000" dirty="0">
                <a:cs typeface="Arial" charset="0"/>
              </a:rPr>
              <a:t>, where they may become responsible for tooth decay and gum disease</a:t>
            </a:r>
          </a:p>
          <a:p>
            <a:pPr marL="285750" indent="-285750">
              <a:buFont typeface="Arial"/>
              <a:buChar char="•"/>
              <a:defRPr/>
            </a:pPr>
            <a:r>
              <a:rPr lang="en-US" sz="3000" dirty="0">
                <a:cs typeface="Arial" charset="0"/>
              </a:rPr>
              <a:t> </a:t>
            </a:r>
          </a:p>
          <a:p>
            <a:pPr marL="285750" indent="-285750">
              <a:buFont typeface="Arial"/>
              <a:buChar char="•"/>
              <a:defRPr/>
            </a:pPr>
            <a:r>
              <a:rPr lang="en-US" sz="3000" dirty="0">
                <a:cs typeface="Arial" charset="0"/>
              </a:rPr>
              <a:t>Dental plaque is biofilm (usually of a clear color) that builds up on the teeth</a:t>
            </a:r>
          </a:p>
          <a:p>
            <a:pPr marL="285750" indent="-285750">
              <a:buFont typeface="Arial"/>
              <a:buChar char="•"/>
              <a:defRPr/>
            </a:pPr>
            <a:endParaRPr lang="en-US" sz="3000" dirty="0">
              <a:cs typeface="Arial" charset="0"/>
            </a:endParaRPr>
          </a:p>
          <a:p>
            <a:pPr marL="285750" indent="-285750">
              <a:buFont typeface="Arial"/>
              <a:buChar char="•"/>
              <a:defRPr/>
            </a:pPr>
            <a:r>
              <a:rPr lang="en-US" sz="3000" dirty="0">
                <a:cs typeface="Arial" charset="0"/>
              </a:rPr>
              <a:t>If not removed regularly, it can lead to </a:t>
            </a:r>
            <a:r>
              <a:rPr lang="en-US" sz="3000" b="1" dirty="0">
                <a:solidFill>
                  <a:srgbClr val="FF0000"/>
                </a:solidFill>
                <a:cs typeface="Arial" charset="0"/>
              </a:rPr>
              <a:t>dental cavities</a:t>
            </a:r>
            <a:r>
              <a:rPr lang="en-US" sz="3000" dirty="0">
                <a:cs typeface="Arial" charset="0"/>
              </a:rPr>
              <a:t> (caries) or </a:t>
            </a:r>
            <a:r>
              <a:rPr lang="en-US" sz="3000" b="1" dirty="0" err="1">
                <a:solidFill>
                  <a:srgbClr val="FF0000"/>
                </a:solidFill>
                <a:cs typeface="Arial" charset="0"/>
              </a:rPr>
              <a:t>peridontal</a:t>
            </a:r>
            <a:r>
              <a:rPr lang="en-US" sz="3000" b="1" dirty="0">
                <a:solidFill>
                  <a:srgbClr val="FF0000"/>
                </a:solidFill>
                <a:cs typeface="Arial" charset="0"/>
              </a:rPr>
              <a:t> problems </a:t>
            </a:r>
            <a:r>
              <a:rPr lang="en-US" sz="3000" dirty="0">
                <a:cs typeface="Arial" charset="0"/>
              </a:rPr>
              <a:t>(such as gingivitis)</a:t>
            </a:r>
          </a:p>
        </p:txBody>
      </p:sp>
    </p:spTree>
    <p:extLst>
      <p:ext uri="{BB962C8B-B14F-4D97-AF65-F5344CB8AC3E}">
        <p14:creationId xmlns:p14="http://schemas.microsoft.com/office/powerpoint/2010/main" val="10244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Grp="1" noChangeArrowheads="1"/>
          </p:cNvSpPr>
          <p:nvPr>
            <p:ph type="title"/>
          </p:nvPr>
        </p:nvSpPr>
        <p:spPr bwMode="auto">
          <a:xfrm>
            <a:off x="457200" y="325437"/>
            <a:ext cx="8229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Key factors for preventing Taeniases</a:t>
            </a:r>
            <a:endParaRPr lang="en-US" sz="3600" b="1" dirty="0">
              <a:solidFill>
                <a:srgbClr val="CC0000"/>
              </a:solidFill>
              <a:latin typeface="+mn-lt"/>
            </a:endParaRPr>
          </a:p>
        </p:txBody>
      </p:sp>
      <p:sp>
        <p:nvSpPr>
          <p:cNvPr id="4" name="TextBox 3"/>
          <p:cNvSpPr txBox="1"/>
          <p:nvPr/>
        </p:nvSpPr>
        <p:spPr>
          <a:xfrm>
            <a:off x="457201" y="1811866"/>
            <a:ext cx="7772400" cy="523220"/>
          </a:xfrm>
          <a:prstGeom prst="rect">
            <a:avLst/>
          </a:prstGeom>
          <a:noFill/>
        </p:spPr>
        <p:txBody>
          <a:bodyPr wrap="square" rtlCol="0">
            <a:spAutoFit/>
          </a:bodyPr>
          <a:lstStyle/>
          <a:p>
            <a:r>
              <a:rPr lang="en-US" sz="2800" dirty="0"/>
              <a:t>Consume well-cooked meat and fish</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239141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03200" y="179906"/>
            <a:ext cx="8940800" cy="6555641"/>
          </a:xfrm>
          <a:prstGeom prst="rect">
            <a:avLst/>
          </a:prstGeom>
        </p:spPr>
        <p:txBody>
          <a:bodyPr wrap="square">
            <a:spAutoFit/>
          </a:bodyPr>
          <a:lstStyle/>
          <a:p>
            <a:r>
              <a:rPr lang="en-US" sz="2800" dirty="0">
                <a:cs typeface="Arial" charset="0"/>
              </a:rPr>
              <a:t>Factors:</a:t>
            </a:r>
          </a:p>
          <a:p>
            <a:pPr marL="457200" indent="-457200">
              <a:buFont typeface="Arial"/>
              <a:buChar char="•"/>
            </a:pPr>
            <a:r>
              <a:rPr lang="en-US" sz="2800" dirty="0">
                <a:cs typeface="Arial" charset="0"/>
              </a:rPr>
              <a:t>The </a:t>
            </a:r>
            <a:r>
              <a:rPr lang="en-US" sz="2800" b="1" dirty="0">
                <a:solidFill>
                  <a:srgbClr val="FF0000"/>
                </a:solidFill>
                <a:cs typeface="Arial" charset="0"/>
              </a:rPr>
              <a:t>shape</a:t>
            </a:r>
            <a:r>
              <a:rPr lang="en-US" sz="2800" dirty="0">
                <a:cs typeface="Arial" charset="0"/>
              </a:rPr>
              <a:t> of the teeth is important. </a:t>
            </a:r>
          </a:p>
          <a:p>
            <a:r>
              <a:rPr lang="en-US" sz="2800" dirty="0">
                <a:cs typeface="Arial" charset="0"/>
              </a:rPr>
              <a:t>Dogs are highly resistant to tooth decay because the shape of their teeth does not favor </a:t>
            </a:r>
            <a:r>
              <a:rPr lang="en-US" sz="2800" b="1" dirty="0">
                <a:solidFill>
                  <a:srgbClr val="FF0000"/>
                </a:solidFill>
                <a:cs typeface="Arial" charset="0"/>
              </a:rPr>
              <a:t>retention </a:t>
            </a:r>
            <a:r>
              <a:rPr lang="en-US" sz="2800" dirty="0">
                <a:cs typeface="Arial" charset="0"/>
              </a:rPr>
              <a:t>of food.</a:t>
            </a:r>
          </a:p>
          <a:p>
            <a:endParaRPr lang="en-US" sz="2800" dirty="0">
              <a:cs typeface="Arial" charset="0"/>
            </a:endParaRPr>
          </a:p>
          <a:p>
            <a:pPr marL="457200" indent="-457200">
              <a:buFont typeface="Arial"/>
              <a:buChar char="•"/>
            </a:pPr>
            <a:r>
              <a:rPr lang="en-US" sz="2800" dirty="0">
                <a:cs typeface="Arial" charset="0"/>
              </a:rPr>
              <a:t>Diets </a:t>
            </a:r>
            <a:r>
              <a:rPr lang="en-US" sz="2800" b="1" dirty="0">
                <a:solidFill>
                  <a:srgbClr val="FF0000"/>
                </a:solidFill>
                <a:cs typeface="Arial" charset="0"/>
              </a:rPr>
              <a:t>high in sugars </a:t>
            </a:r>
            <a:r>
              <a:rPr lang="en-US" sz="2800" dirty="0">
                <a:cs typeface="Arial" charset="0"/>
              </a:rPr>
              <a:t>are especially </a:t>
            </a:r>
            <a:r>
              <a:rPr lang="en-US" sz="2800" dirty="0" smtClean="0">
                <a:cs typeface="Arial" charset="0"/>
              </a:rPr>
              <a:t>cariogenic(causing tooth decay) </a:t>
            </a:r>
            <a:r>
              <a:rPr lang="en-US" sz="2800" dirty="0">
                <a:cs typeface="Arial" charset="0"/>
              </a:rPr>
              <a:t>because lactic acid bacteria ferment the sugars to lactic acid, which causes </a:t>
            </a:r>
            <a:r>
              <a:rPr lang="en-US" sz="2800" dirty="0" smtClean="0">
                <a:cs typeface="Arial" charset="0"/>
              </a:rPr>
              <a:t>decalcification(softening of bone due to removal of calcium ion ) </a:t>
            </a:r>
            <a:r>
              <a:rPr lang="en-US" sz="2800" dirty="0">
                <a:cs typeface="Arial" charset="0"/>
              </a:rPr>
              <a:t>of the enamel of the tooth. Once breakdown of the hard tissue has begun, </a:t>
            </a:r>
            <a:r>
              <a:rPr lang="en-US" sz="2800" b="1" dirty="0">
                <a:solidFill>
                  <a:srgbClr val="FF0000"/>
                </a:solidFill>
                <a:cs typeface="Arial" charset="0"/>
              </a:rPr>
              <a:t>proteolysis</a:t>
            </a:r>
            <a:r>
              <a:rPr lang="en-US" sz="2800" dirty="0">
                <a:cs typeface="Arial" charset="0"/>
              </a:rPr>
              <a:t> </a:t>
            </a:r>
            <a:r>
              <a:rPr lang="en-US" sz="2800" dirty="0" smtClean="0">
                <a:cs typeface="Arial" charset="0"/>
              </a:rPr>
              <a:t>(breakdown of protei</a:t>
            </a:r>
            <a:r>
              <a:rPr lang="en-US" sz="2800" dirty="0" smtClean="0">
                <a:cs typeface="Arial" charset="0"/>
              </a:rPr>
              <a:t>n into smaller polypeptides or amino acid)  </a:t>
            </a:r>
            <a:r>
              <a:rPr lang="en-US" sz="2800" dirty="0" smtClean="0">
                <a:cs typeface="Arial" charset="0"/>
              </a:rPr>
              <a:t>of </a:t>
            </a:r>
            <a:r>
              <a:rPr lang="en-US" sz="2800" dirty="0">
                <a:cs typeface="Arial" charset="0"/>
              </a:rPr>
              <a:t>the matrix of the tooth enamel occurs through the action of proteolytic enzymes released by bacteria. </a:t>
            </a:r>
          </a:p>
        </p:txBody>
      </p:sp>
    </p:spTree>
    <p:extLst>
      <p:ext uri="{BB962C8B-B14F-4D97-AF65-F5344CB8AC3E}">
        <p14:creationId xmlns:p14="http://schemas.microsoft.com/office/powerpoint/2010/main" val="36469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304799" y="670973"/>
            <a:ext cx="8720667" cy="5262980"/>
          </a:xfrm>
          <a:prstGeom prst="rect">
            <a:avLst/>
          </a:prstGeom>
        </p:spPr>
        <p:txBody>
          <a:bodyPr wrap="square">
            <a:spAutoFit/>
          </a:bodyPr>
          <a:lstStyle/>
          <a:p>
            <a:r>
              <a:rPr lang="en-US" sz="2800" dirty="0">
                <a:cs typeface="Arial" charset="0"/>
              </a:rPr>
              <a:t>Two microorganisms that have been implicated in dental caries are: </a:t>
            </a:r>
          </a:p>
          <a:p>
            <a:r>
              <a:rPr lang="en-US" sz="2800" b="1" i="1" dirty="0">
                <a:solidFill>
                  <a:srgbClr val="FF0000"/>
                </a:solidFill>
                <a:cs typeface="Arial" charset="0"/>
              </a:rPr>
              <a:t>Streptococcus</a:t>
            </a:r>
            <a:r>
              <a:rPr lang="en-US" sz="2800" b="1" dirty="0">
                <a:solidFill>
                  <a:srgbClr val="FF0000"/>
                </a:solidFill>
                <a:cs typeface="Arial" charset="0"/>
              </a:rPr>
              <a:t> </a:t>
            </a:r>
            <a:r>
              <a:rPr lang="en-US" sz="2800" b="1" i="1" dirty="0" err="1">
                <a:solidFill>
                  <a:srgbClr val="FF0000"/>
                </a:solidFill>
                <a:cs typeface="Arial" charset="0"/>
              </a:rPr>
              <a:t>sobrinus</a:t>
            </a:r>
            <a:r>
              <a:rPr lang="en-US" sz="2800" b="1" dirty="0">
                <a:solidFill>
                  <a:srgbClr val="FF0000"/>
                </a:solidFill>
                <a:cs typeface="Arial" charset="0"/>
              </a:rPr>
              <a:t> </a:t>
            </a:r>
            <a:r>
              <a:rPr lang="en-US" sz="2800" dirty="0">
                <a:cs typeface="Arial" charset="0"/>
              </a:rPr>
              <a:t>and </a:t>
            </a:r>
            <a:r>
              <a:rPr lang="en-US" sz="2800" b="1" i="1" dirty="0">
                <a:solidFill>
                  <a:srgbClr val="FF0000"/>
                </a:solidFill>
                <a:cs typeface="Arial" charset="0"/>
              </a:rPr>
              <a:t>S. </a:t>
            </a:r>
            <a:r>
              <a:rPr lang="en-US" sz="2800" b="1" i="1" dirty="0" err="1">
                <a:solidFill>
                  <a:srgbClr val="FF0000"/>
                </a:solidFill>
                <a:cs typeface="Arial" charset="0"/>
              </a:rPr>
              <a:t>mutans</a:t>
            </a:r>
            <a:r>
              <a:rPr lang="en-US" sz="2800" dirty="0">
                <a:cs typeface="Arial" charset="0"/>
              </a:rPr>
              <a:t>, both lactic acid producing bacteria. </a:t>
            </a:r>
          </a:p>
          <a:p>
            <a:endParaRPr lang="en-US" sz="2800" dirty="0">
              <a:cs typeface="Arial" charset="0"/>
            </a:endParaRPr>
          </a:p>
          <a:p>
            <a:r>
              <a:rPr lang="en-US" sz="2800" dirty="0">
                <a:cs typeface="Arial" charset="0"/>
              </a:rPr>
              <a:t>S. </a:t>
            </a:r>
            <a:r>
              <a:rPr lang="en-US" sz="2800" i="1" dirty="0" err="1">
                <a:cs typeface="Arial" charset="0"/>
              </a:rPr>
              <a:t>sobrinus</a:t>
            </a:r>
            <a:r>
              <a:rPr lang="en-US" sz="2800" dirty="0">
                <a:cs typeface="Arial" charset="0"/>
              </a:rPr>
              <a:t> is able to colonize smooth surfaces because of its specific affinity for </a:t>
            </a:r>
            <a:r>
              <a:rPr lang="en-US" sz="2800" b="1" dirty="0">
                <a:solidFill>
                  <a:srgbClr val="FF0000"/>
                </a:solidFill>
                <a:cs typeface="Arial" charset="0"/>
              </a:rPr>
              <a:t>salivary glycoproteins</a:t>
            </a:r>
            <a:r>
              <a:rPr lang="en-US" sz="2800" dirty="0">
                <a:cs typeface="Arial" charset="0"/>
              </a:rPr>
              <a:t> and this organism is probably the primary organisms involved in decay of smooth surfaces. </a:t>
            </a:r>
          </a:p>
          <a:p>
            <a:r>
              <a:rPr lang="en-US" sz="2800" dirty="0">
                <a:cs typeface="Arial" charset="0"/>
              </a:rPr>
              <a:t>S. </a:t>
            </a:r>
            <a:r>
              <a:rPr lang="en-US" sz="2800" i="1" dirty="0" err="1">
                <a:cs typeface="Arial" charset="0"/>
              </a:rPr>
              <a:t>mutans</a:t>
            </a:r>
            <a:r>
              <a:rPr lang="en-US" sz="2800" dirty="0">
                <a:cs typeface="Arial" charset="0"/>
              </a:rPr>
              <a:t> is found predominantly in crevices and small fissures</a:t>
            </a:r>
          </a:p>
          <a:p>
            <a:r>
              <a:rPr lang="en-US" sz="2800" dirty="0"/>
              <a:t> </a:t>
            </a:r>
          </a:p>
        </p:txBody>
      </p:sp>
    </p:spTree>
    <p:extLst>
      <p:ext uri="{BB962C8B-B14F-4D97-AF65-F5344CB8AC3E}">
        <p14:creationId xmlns:p14="http://schemas.microsoft.com/office/powerpoint/2010/main" val="1719591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2" descr="Improper removal of plaque caused a build up of calculus (dark yellow color) near the gums on almost all the teeth.">
            <a:hlinkClick r:id="rId2" tooltip="Improper removal of plaque caused a build up of calculus (dark yellow color) near the gums on almost all the teeth."/>
          </p:cNvPr>
          <p:cNvPicPr>
            <a:picLocks noChangeAspect="1" noChangeArrowheads="1"/>
          </p:cNvPicPr>
          <p:nvPr/>
        </p:nvPicPr>
        <p:blipFill>
          <a:blip r:embed="rId3">
            <a:extLst>
              <a:ext uri="{28A0092B-C50C-407E-A947-70E740481C1C}">
                <a14:useLocalDpi xmlns:a14="http://schemas.microsoft.com/office/drawing/2010/main" val="0"/>
              </a:ext>
            </a:extLst>
          </a:blip>
          <a:srcRect l="2222" r="2222"/>
          <a:stretch>
            <a:fillRect/>
          </a:stretch>
        </p:blipFill>
        <p:spPr>
          <a:xfrm>
            <a:off x="609600" y="1836208"/>
            <a:ext cx="4460214" cy="3243792"/>
          </a:xfrm>
          <a:prstGeom prst="rect">
            <a:avLst/>
          </a:prstGeom>
          <a:ln w="9525"/>
          <a:extLst>
            <a:ext uri="{91240B29-F687-4f45-9708-019B960494DF}">
              <a14:hiddenLine xmlns:a14="http://schemas.microsoft.com/office/drawing/2010/main" xmlns="" w="127000" cap="rnd">
                <a:solidFill>
                  <a:srgbClr val="000000"/>
                </a:solidFill>
                <a:miter lim="800000"/>
                <a:headEnd/>
                <a:tailEnd/>
              </a14:hiddenLine>
            </a:ext>
          </a:extLst>
        </p:spPr>
      </p:pic>
      <p:sp>
        <p:nvSpPr>
          <p:cNvPr id="5" name="Text Placeholder 3"/>
          <p:cNvSpPr txBox="1">
            <a:spLocks/>
          </p:cNvSpPr>
          <p:nvPr/>
        </p:nvSpPr>
        <p:spPr>
          <a:xfrm>
            <a:off x="5393267" y="1744133"/>
            <a:ext cx="3632200" cy="33782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None/>
              <a:defRPr/>
            </a:pPr>
            <a:r>
              <a:rPr lang="en-US" sz="2800" dirty="0"/>
              <a:t>Improper removal of plaque causes a build up of calculus (dark yellow color) near the gums on almost all the teeth.</a:t>
            </a:r>
          </a:p>
        </p:txBody>
      </p:sp>
    </p:spTree>
    <p:extLst>
      <p:ext uri="{BB962C8B-B14F-4D97-AF65-F5344CB8AC3E}">
        <p14:creationId xmlns:p14="http://schemas.microsoft.com/office/powerpoint/2010/main" val="257331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59895"/>
          </a:xfrm>
        </p:spPr>
        <p:txBody>
          <a:bodyPr/>
          <a:lstStyle/>
          <a:p>
            <a:r>
              <a:rPr lang="en-US" sz="3600" b="1" dirty="0"/>
              <a:t>Eye and biofilms</a:t>
            </a:r>
          </a:p>
        </p:txBody>
      </p:sp>
      <p:sp>
        <p:nvSpPr>
          <p:cNvPr id="5" name="Content Placeholder 2"/>
          <p:cNvSpPr txBox="1">
            <a:spLocks/>
          </p:cNvSpPr>
          <p:nvPr/>
        </p:nvSpPr>
        <p:spPr>
          <a:xfrm>
            <a:off x="118534" y="1417638"/>
            <a:ext cx="4470399"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Contact lenses and contact lens storage cases</a:t>
            </a:r>
          </a:p>
          <a:p>
            <a:r>
              <a:rPr lang="en-US" sz="2800" dirty="0"/>
              <a:t>Intraocular lenses</a:t>
            </a:r>
          </a:p>
          <a:p>
            <a:r>
              <a:rPr lang="en-US" sz="2800" dirty="0"/>
              <a:t>Suture material</a:t>
            </a:r>
          </a:p>
        </p:txBody>
      </p:sp>
      <p:pic>
        <p:nvPicPr>
          <p:cNvPr id="6" name="Picture 5"/>
          <p:cNvPicPr>
            <a:picLocks noChangeAspect="1"/>
          </p:cNvPicPr>
          <p:nvPr/>
        </p:nvPicPr>
        <p:blipFill>
          <a:blip r:embed="rId2"/>
          <a:stretch>
            <a:fillRect/>
          </a:stretch>
        </p:blipFill>
        <p:spPr>
          <a:xfrm>
            <a:off x="4789041" y="1028179"/>
            <a:ext cx="3576026" cy="4724983"/>
          </a:xfrm>
          <a:prstGeom prst="rect">
            <a:avLst/>
          </a:prstGeom>
        </p:spPr>
      </p:pic>
    </p:spTree>
    <p:extLst>
      <p:ext uri="{BB962C8B-B14F-4D97-AF65-F5344CB8AC3E}">
        <p14:creationId xmlns:p14="http://schemas.microsoft.com/office/powerpoint/2010/main" val="3206200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876829"/>
          </a:xfrm>
        </p:spPr>
        <p:txBody>
          <a:bodyPr/>
          <a:lstStyle/>
          <a:p>
            <a:r>
              <a:rPr lang="en-US" sz="3600" b="1" dirty="0"/>
              <a:t>Biofilms – Food industry</a:t>
            </a:r>
          </a:p>
        </p:txBody>
      </p:sp>
      <p:pic>
        <p:nvPicPr>
          <p:cNvPr id="4" name="Picture 4" descr="water cress in br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1341438"/>
            <a:ext cx="3960427" cy="2891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veg wa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75212" y="2685256"/>
            <a:ext cx="3811588" cy="2859087"/>
          </a:xfrm>
          <a:prstGeom prst="rect">
            <a:avLst/>
          </a:prstGeom>
        </p:spPr>
      </p:pic>
    </p:spTree>
    <p:extLst>
      <p:ext uri="{BB962C8B-B14F-4D97-AF65-F5344CB8AC3E}">
        <p14:creationId xmlns:p14="http://schemas.microsoft.com/office/powerpoint/2010/main" val="636406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grpSp>
        <p:nvGrpSpPr>
          <p:cNvPr id="4" name="Group 3"/>
          <p:cNvGrpSpPr/>
          <p:nvPr/>
        </p:nvGrpSpPr>
        <p:grpSpPr>
          <a:xfrm>
            <a:off x="1414463" y="419192"/>
            <a:ext cx="7170737" cy="5260975"/>
            <a:chOff x="500063" y="428625"/>
            <a:chExt cx="8443912" cy="6197600"/>
          </a:xfrm>
        </p:grpSpPr>
        <p:pic>
          <p:nvPicPr>
            <p:cNvPr id="5" name="Picture 2" descr="1"/>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571500" y="428625"/>
              <a:ext cx="3611563" cy="2857500"/>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6" name="Picture 3" descr="2"/>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5286375" y="428625"/>
              <a:ext cx="3578225" cy="2857500"/>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7" name="Picture 4" descr="3"/>
            <p:cNvPicPr>
              <a:picLocks noChangeAspect="1" noChangeArrowheads="1"/>
            </p:cNvPicPr>
            <p:nvPr/>
          </p:nvPicPr>
          <p:blipFill>
            <a:blip r:embed="rId4">
              <a:lum contrast="40000"/>
              <a:extLst>
                <a:ext uri="{28A0092B-C50C-407E-A947-70E740481C1C}">
                  <a14:useLocalDpi xmlns:a14="http://schemas.microsoft.com/office/drawing/2010/main" val="0"/>
                </a:ext>
              </a:extLst>
            </a:blip>
            <a:srcRect/>
            <a:stretch>
              <a:fillRect/>
            </a:stretch>
          </p:blipFill>
          <p:spPr bwMode="auto">
            <a:xfrm>
              <a:off x="5214938" y="3643313"/>
              <a:ext cx="3729037" cy="2982912"/>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8" name="Picture 5" descr="4"/>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500063" y="3571875"/>
              <a:ext cx="3724275" cy="304323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sp>
          <p:nvSpPr>
            <p:cNvPr id="9" name="Right Arrow 8"/>
            <p:cNvSpPr/>
            <p:nvPr/>
          </p:nvSpPr>
          <p:spPr>
            <a:xfrm rot="10800000">
              <a:off x="4214813" y="4714875"/>
              <a:ext cx="1000125" cy="5715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ight Arrow 9"/>
            <p:cNvSpPr/>
            <p:nvPr/>
          </p:nvSpPr>
          <p:spPr>
            <a:xfrm>
              <a:off x="4214813" y="1857375"/>
              <a:ext cx="1071562" cy="5715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Down Arrow 10"/>
            <p:cNvSpPr/>
            <p:nvPr/>
          </p:nvSpPr>
          <p:spPr>
            <a:xfrm>
              <a:off x="6786563" y="3286125"/>
              <a:ext cx="285750" cy="3571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extLst>
      <p:ext uri="{BB962C8B-B14F-4D97-AF65-F5344CB8AC3E}">
        <p14:creationId xmlns:p14="http://schemas.microsoft.com/office/powerpoint/2010/main" val="10900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grpSp>
        <p:nvGrpSpPr>
          <p:cNvPr id="4" name="Group 3"/>
          <p:cNvGrpSpPr/>
          <p:nvPr/>
        </p:nvGrpSpPr>
        <p:grpSpPr>
          <a:xfrm>
            <a:off x="474133" y="500064"/>
            <a:ext cx="7518400" cy="5264900"/>
            <a:chOff x="482600" y="500063"/>
            <a:chExt cx="8153400" cy="5991225"/>
          </a:xfrm>
        </p:grpSpPr>
        <p:pic>
          <p:nvPicPr>
            <p:cNvPr id="5" name="Picture 17" descr="51"/>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500063" y="500063"/>
              <a:ext cx="3571875" cy="279082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6" name="Picture 19" descr="6"/>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4929188" y="500063"/>
              <a:ext cx="3657600" cy="271462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7" name="Picture 20" descr="7"/>
            <p:cNvPicPr>
              <a:picLocks noChangeAspect="1" noChangeArrowheads="1"/>
            </p:cNvPicPr>
            <p:nvPr/>
          </p:nvPicPr>
          <p:blipFill>
            <a:blip r:embed="rId4">
              <a:lum contrast="30000"/>
              <a:extLst>
                <a:ext uri="{28A0092B-C50C-407E-A947-70E740481C1C}">
                  <a14:useLocalDpi xmlns:a14="http://schemas.microsoft.com/office/drawing/2010/main" val="0"/>
                </a:ext>
              </a:extLst>
            </a:blip>
            <a:srcRect/>
            <a:stretch>
              <a:fillRect/>
            </a:stretch>
          </p:blipFill>
          <p:spPr bwMode="auto">
            <a:xfrm>
              <a:off x="482600" y="3571875"/>
              <a:ext cx="3627438" cy="2919413"/>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pic>
          <p:nvPicPr>
            <p:cNvPr id="8" name="Picture 21" descr="8"/>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4808538" y="3571875"/>
              <a:ext cx="3827462" cy="284797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xmlns="">
                  <a:solidFill>
                    <a:srgbClr val="FFFFFF"/>
                  </a:solidFill>
                </a14:hiddenFill>
              </a:ext>
            </a:extLst>
          </p:spPr>
        </p:pic>
        <p:sp>
          <p:nvSpPr>
            <p:cNvPr id="9" name="Right Arrow 8"/>
            <p:cNvSpPr/>
            <p:nvPr/>
          </p:nvSpPr>
          <p:spPr>
            <a:xfrm>
              <a:off x="4071938" y="1928813"/>
              <a:ext cx="857250" cy="42862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Down Arrow 9"/>
            <p:cNvSpPr/>
            <p:nvPr/>
          </p:nvSpPr>
          <p:spPr>
            <a:xfrm>
              <a:off x="6572250" y="3214688"/>
              <a:ext cx="285750" cy="3571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extLst>
      <p:ext uri="{BB962C8B-B14F-4D97-AF65-F5344CB8AC3E}">
        <p14:creationId xmlns:p14="http://schemas.microsoft.com/office/powerpoint/2010/main" val="31660899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876829"/>
          </a:xfrm>
        </p:spPr>
        <p:txBody>
          <a:bodyPr/>
          <a:lstStyle/>
          <a:p>
            <a:r>
              <a:rPr lang="en-US" sz="3600" b="1" dirty="0"/>
              <a:t>Health risk assessment</a:t>
            </a:r>
          </a:p>
        </p:txBody>
      </p:sp>
      <p:sp>
        <p:nvSpPr>
          <p:cNvPr id="4" name="Rectangle 3"/>
          <p:cNvSpPr txBox="1">
            <a:spLocks noChangeArrowheads="1"/>
          </p:cNvSpPr>
          <p:nvPr/>
        </p:nvSpPr>
        <p:spPr>
          <a:xfrm>
            <a:off x="428625" y="857250"/>
            <a:ext cx="4929188" cy="54102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Clr>
                <a:srgbClr val="FFFF00"/>
              </a:buClr>
              <a:buFont typeface="Wingdings" charset="0"/>
              <a:buNone/>
            </a:pPr>
            <a:r>
              <a:rPr lang="en-GB" dirty="0">
                <a:latin typeface="Times New Roman" charset="0"/>
                <a:cs typeface="Times New Roman" charset="0"/>
              </a:rPr>
              <a:t>Production sites</a:t>
            </a:r>
          </a:p>
          <a:p>
            <a:pPr>
              <a:lnSpc>
                <a:spcPct val="90000"/>
              </a:lnSpc>
              <a:buFont typeface="Wingdings" charset="0"/>
              <a:buChar char="Ø"/>
            </a:pPr>
            <a:r>
              <a:rPr lang="en-GB" dirty="0">
                <a:latin typeface="Times New Roman" charset="0"/>
                <a:cs typeface="Times New Roman" charset="0"/>
              </a:rPr>
              <a:t>Health problems</a:t>
            </a:r>
          </a:p>
          <a:p>
            <a:pPr lvl="2">
              <a:lnSpc>
                <a:spcPct val="90000"/>
              </a:lnSpc>
              <a:buFont typeface="Wingdings" charset="0"/>
              <a:buChar char="Ø"/>
            </a:pPr>
            <a:r>
              <a:rPr lang="en-GB" dirty="0">
                <a:latin typeface="Times New Roman" charset="0"/>
                <a:cs typeface="Times New Roman" charset="0"/>
              </a:rPr>
              <a:t>Malaria (95%)</a:t>
            </a:r>
          </a:p>
          <a:p>
            <a:pPr lvl="2">
              <a:lnSpc>
                <a:spcPct val="90000"/>
              </a:lnSpc>
              <a:buFont typeface="Wingdings" charset="0"/>
              <a:buChar char="Ø"/>
            </a:pPr>
            <a:r>
              <a:rPr lang="en-GB" dirty="0">
                <a:latin typeface="Times New Roman" charset="0"/>
                <a:cs typeface="Times New Roman" charset="0"/>
              </a:rPr>
              <a:t>Skin rashes and foot rot (50%)</a:t>
            </a:r>
          </a:p>
          <a:p>
            <a:pPr lvl="2">
              <a:lnSpc>
                <a:spcPct val="90000"/>
              </a:lnSpc>
              <a:buFont typeface="Wingdings" charset="0"/>
              <a:buChar char="Ø"/>
            </a:pPr>
            <a:r>
              <a:rPr lang="en-GB" dirty="0">
                <a:latin typeface="Times New Roman" charset="0"/>
                <a:cs typeface="Times New Roman" charset="0"/>
              </a:rPr>
              <a:t>Diarrhoea (10%) </a:t>
            </a:r>
          </a:p>
          <a:p>
            <a:pPr lvl="2">
              <a:lnSpc>
                <a:spcPct val="90000"/>
              </a:lnSpc>
              <a:buFont typeface="Arial" charset="0"/>
              <a:buNone/>
            </a:pPr>
            <a:endParaRPr lang="en-GB" dirty="0">
              <a:latin typeface="Times New Roman" charset="0"/>
              <a:cs typeface="Times New Roman" charset="0"/>
            </a:endParaRPr>
          </a:p>
          <a:p>
            <a:pPr>
              <a:lnSpc>
                <a:spcPct val="90000"/>
              </a:lnSpc>
              <a:buFont typeface="Wingdings" charset="0"/>
              <a:buChar char="Ø"/>
            </a:pPr>
            <a:r>
              <a:rPr lang="en-GB" dirty="0">
                <a:latin typeface="Times New Roman" charset="0"/>
                <a:cs typeface="Times New Roman" charset="0"/>
              </a:rPr>
              <a:t>Observed unhygienic practices</a:t>
            </a:r>
          </a:p>
          <a:p>
            <a:pPr lvl="1">
              <a:lnSpc>
                <a:spcPct val="90000"/>
              </a:lnSpc>
              <a:buFont typeface="Wingdings" charset="0"/>
              <a:buChar char="Ø"/>
            </a:pPr>
            <a:r>
              <a:rPr lang="en-GB" sz="2400" dirty="0">
                <a:latin typeface="Times New Roman" charset="0"/>
                <a:cs typeface="Times New Roman" charset="0"/>
              </a:rPr>
              <a:t>Lack of protective equipment</a:t>
            </a:r>
          </a:p>
          <a:p>
            <a:pPr lvl="1">
              <a:lnSpc>
                <a:spcPct val="90000"/>
              </a:lnSpc>
              <a:buFont typeface="Wingdings" charset="0"/>
              <a:buChar char="Ø"/>
            </a:pPr>
            <a:r>
              <a:rPr lang="en-GB" sz="2400" dirty="0">
                <a:latin typeface="Times New Roman" charset="0"/>
                <a:cs typeface="Times New Roman" charset="0"/>
              </a:rPr>
              <a:t>Walking through irrigation </a:t>
            </a:r>
          </a:p>
          <a:p>
            <a:pPr lvl="1">
              <a:lnSpc>
                <a:spcPct val="90000"/>
              </a:lnSpc>
              <a:buFont typeface="Wingdings" charset="0"/>
              <a:buNone/>
            </a:pPr>
            <a:r>
              <a:rPr lang="en-GB" sz="2400" dirty="0">
                <a:latin typeface="Times New Roman" charset="0"/>
                <a:cs typeface="Times New Roman" charset="0"/>
              </a:rPr>
              <a:t>	water channels</a:t>
            </a:r>
          </a:p>
          <a:p>
            <a:pPr lvl="1">
              <a:lnSpc>
                <a:spcPct val="90000"/>
              </a:lnSpc>
              <a:buClr>
                <a:srgbClr val="FFFF00"/>
              </a:buClr>
              <a:buFont typeface="Wingdings" charset="0"/>
              <a:buNone/>
            </a:pPr>
            <a:endParaRPr lang="en-GB" sz="2400" dirty="0">
              <a:latin typeface="Times New Roman" charset="0"/>
              <a:cs typeface="Times New Roman" charset="0"/>
            </a:endParaRPr>
          </a:p>
        </p:txBody>
      </p:sp>
      <p:grpSp>
        <p:nvGrpSpPr>
          <p:cNvPr id="5" name="Group 4"/>
          <p:cNvGrpSpPr/>
          <p:nvPr/>
        </p:nvGrpSpPr>
        <p:grpSpPr>
          <a:xfrm>
            <a:off x="6072198" y="714356"/>
            <a:ext cx="2819400" cy="5891234"/>
            <a:chOff x="6072198" y="714356"/>
            <a:chExt cx="2819400" cy="5891234"/>
          </a:xfrm>
        </p:grpSpPr>
        <p:pic>
          <p:nvPicPr>
            <p:cNvPr id="6" name="Picture 4" descr="pix1"/>
            <p:cNvPicPr>
              <a:picLocks noChangeAspect="1" noChangeArrowheads="1"/>
            </p:cNvPicPr>
            <p:nvPr/>
          </p:nvPicPr>
          <p:blipFill>
            <a:blip r:embed="rId2" cstate="print">
              <a:lum contrast="30000"/>
            </a:blip>
            <a:srcRect/>
            <a:stretch>
              <a:fillRect/>
            </a:stretch>
          </p:blipFill>
          <p:spPr bwMode="auto">
            <a:xfrm>
              <a:off x="6072198" y="3786190"/>
              <a:ext cx="2819400" cy="2819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5"/>
            <p:cNvPicPr>
              <a:picLocks noChangeAspect="1" noChangeArrowheads="1"/>
            </p:cNvPicPr>
            <p:nvPr/>
          </p:nvPicPr>
          <p:blipFill>
            <a:blip r:embed="rId3" cstate="print"/>
            <a:srcRect/>
            <a:stretch>
              <a:fillRect/>
            </a:stretch>
          </p:blipFill>
          <p:spPr bwMode="auto">
            <a:xfrm>
              <a:off x="6072198" y="714356"/>
              <a:ext cx="2814638" cy="2971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192614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03201" y="1117600"/>
            <a:ext cx="8822266" cy="44926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dirty="0"/>
          </a:p>
          <a:p>
            <a:r>
              <a:rPr lang="en-GB" sz="2800" dirty="0"/>
              <a:t>Biofilms are found on food processing vessels etc., where the bacteria adhere </a:t>
            </a:r>
            <a:r>
              <a:rPr lang="en-GB" sz="2800" dirty="0" smtClean="0"/>
              <a:t>tenaciously(tending to keep a firm hold of something ) </a:t>
            </a:r>
            <a:r>
              <a:rPr lang="en-GB" sz="2800" dirty="0"/>
              <a:t>resisting removal by washing and also gaining protection from the common disinfectants, which cannot easily penetrate the polysaccharide matrix.</a:t>
            </a:r>
          </a:p>
          <a:p>
            <a:endParaRPr lang="en-US" sz="2800" dirty="0"/>
          </a:p>
          <a:p>
            <a:r>
              <a:rPr lang="en-US" sz="2800" dirty="0"/>
              <a:t>Biofilms on floors and counters can make sanitation difficult in food preparation areas </a:t>
            </a:r>
          </a:p>
          <a:p>
            <a:endParaRPr lang="en-US" sz="2800" dirty="0"/>
          </a:p>
        </p:txBody>
      </p:sp>
      <p:sp>
        <p:nvSpPr>
          <p:cNvPr id="5" name="TextBox 4"/>
          <p:cNvSpPr txBox="1"/>
          <p:nvPr/>
        </p:nvSpPr>
        <p:spPr>
          <a:xfrm>
            <a:off x="2099733" y="254000"/>
            <a:ext cx="3920067" cy="646331"/>
          </a:xfrm>
          <a:prstGeom prst="rect">
            <a:avLst/>
          </a:prstGeom>
          <a:noFill/>
        </p:spPr>
        <p:txBody>
          <a:bodyPr wrap="square" rtlCol="0">
            <a:spAutoFit/>
          </a:bodyPr>
          <a:lstStyle/>
          <a:p>
            <a:pPr algn="ctr"/>
            <a:r>
              <a:rPr lang="en-US" sz="3600" b="1" dirty="0"/>
              <a:t>Food Industry</a:t>
            </a:r>
          </a:p>
        </p:txBody>
      </p:sp>
    </p:spTree>
    <p:extLst>
      <p:ext uri="{BB962C8B-B14F-4D97-AF65-F5344CB8AC3E}">
        <p14:creationId xmlns:p14="http://schemas.microsoft.com/office/powerpoint/2010/main" val="4092818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txBox="1">
            <a:spLocks noChangeArrowheads="1"/>
          </p:cNvSpPr>
          <p:nvPr/>
        </p:nvSpPr>
        <p:spPr>
          <a:xfrm>
            <a:off x="457200" y="1700213"/>
            <a:ext cx="8229600" cy="4114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Protection from washing and sanitization</a:t>
            </a:r>
          </a:p>
          <a:p>
            <a:r>
              <a:rPr lang="en-GB" sz="2800" i="1" dirty="0"/>
              <a:t>E. coli</a:t>
            </a:r>
            <a:r>
              <a:rPr lang="en-GB" sz="2800" dirty="0"/>
              <a:t>- 2400x more resistant to chlorine in biofilm</a:t>
            </a:r>
          </a:p>
          <a:p>
            <a:r>
              <a:rPr lang="en-GB" sz="2800" dirty="0"/>
              <a:t>Bacteria more resistant to removal by washing</a:t>
            </a:r>
          </a:p>
          <a:p>
            <a:r>
              <a:rPr lang="en-GB" sz="2800" dirty="0"/>
              <a:t>Inclusion in a biofilm appears to select for bacterial phenotypes more resistant to biocides.</a:t>
            </a:r>
          </a:p>
        </p:txBody>
      </p:sp>
      <p:sp>
        <p:nvSpPr>
          <p:cNvPr id="5" name="Rectangle 2"/>
          <p:cNvSpPr>
            <a:spLocks noGrp="1" noChangeArrowheads="1"/>
          </p:cNvSpPr>
          <p:nvPr>
            <p:ph type="title"/>
          </p:nvPr>
        </p:nvSpPr>
        <p:spPr>
          <a:xfrm>
            <a:off x="457200" y="274638"/>
            <a:ext cx="8229600" cy="758295"/>
          </a:xfrm>
        </p:spPr>
        <p:txBody>
          <a:bodyPr/>
          <a:lstStyle/>
          <a:p>
            <a:pPr eaLnBrk="1" hangingPunct="1">
              <a:defRPr/>
            </a:pPr>
            <a:r>
              <a:rPr lang="en-GB" sz="3600" b="1" dirty="0">
                <a:ea typeface="+mj-ea"/>
              </a:rPr>
              <a:t>Biofilm Issues</a:t>
            </a:r>
            <a:endParaRPr lang="en-US" sz="3600" b="1" dirty="0">
              <a:ea typeface="+mj-ea"/>
            </a:endParaRPr>
          </a:p>
        </p:txBody>
      </p:sp>
    </p:spTree>
    <p:extLst>
      <p:ext uri="{BB962C8B-B14F-4D97-AF65-F5344CB8AC3E}">
        <p14:creationId xmlns:p14="http://schemas.microsoft.com/office/powerpoint/2010/main" val="251137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190154"/>
            <a:ext cx="7688424" cy="5766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261025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457200" y="1600200"/>
            <a:ext cx="8147050" cy="49974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Biofilms can help eliminate petroleum oil from contaminated oceans or marine systems</a:t>
            </a:r>
          </a:p>
          <a:p>
            <a:endParaRPr lang="en-US" sz="2800" dirty="0"/>
          </a:p>
          <a:p>
            <a:r>
              <a:rPr lang="en-US" sz="2800" dirty="0"/>
              <a:t>The oil is eliminated by the hydrocarbon-degrading activities of microbial communities, in particular by a remarkable recently discovered group of specialists, the so-called </a:t>
            </a:r>
            <a:r>
              <a:rPr lang="en-US" sz="2800" dirty="0" err="1">
                <a:solidFill>
                  <a:srgbClr val="FF0000"/>
                </a:solidFill>
              </a:rPr>
              <a:t>hydrocarbonoclastic</a:t>
            </a:r>
            <a:r>
              <a:rPr lang="en-US" sz="2800" dirty="0">
                <a:solidFill>
                  <a:srgbClr val="FF0000"/>
                </a:solidFill>
              </a:rPr>
              <a:t> bacteria (HCB) </a:t>
            </a:r>
          </a:p>
          <a:p>
            <a:endParaRPr lang="en-US" sz="2800" dirty="0"/>
          </a:p>
        </p:txBody>
      </p:sp>
      <p:sp>
        <p:nvSpPr>
          <p:cNvPr id="5" name="Title 1"/>
          <p:cNvSpPr>
            <a:spLocks noGrp="1"/>
          </p:cNvSpPr>
          <p:nvPr>
            <p:ph type="title"/>
          </p:nvPr>
        </p:nvSpPr>
        <p:spPr>
          <a:xfrm>
            <a:off x="457200" y="274638"/>
            <a:ext cx="8229600" cy="792162"/>
          </a:xfrm>
        </p:spPr>
        <p:txBody>
          <a:bodyPr/>
          <a:lstStyle/>
          <a:p>
            <a:pPr eaLnBrk="1" fontAlgn="auto" hangingPunct="1">
              <a:spcAft>
                <a:spcPts val="0"/>
              </a:spcAft>
              <a:defRPr/>
            </a:pPr>
            <a:r>
              <a:rPr lang="en-US" sz="3600" b="1" dirty="0">
                <a:ea typeface="+mj-ea"/>
              </a:rPr>
              <a:t>Petroleum Industry</a:t>
            </a:r>
          </a:p>
        </p:txBody>
      </p:sp>
    </p:spTree>
    <p:extLst>
      <p:ext uri="{BB962C8B-B14F-4D97-AF65-F5344CB8AC3E}">
        <p14:creationId xmlns:p14="http://schemas.microsoft.com/office/powerpoint/2010/main" val="1875533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2"/>
          <p:cNvSpPr>
            <a:spLocks noGrp="1" noChangeArrowheads="1"/>
          </p:cNvSpPr>
          <p:nvPr>
            <p:ph type="title"/>
          </p:nvPr>
        </p:nvSpPr>
        <p:spPr>
          <a:xfrm>
            <a:off x="457200" y="274638"/>
            <a:ext cx="8229600" cy="775229"/>
          </a:xfrm>
        </p:spPr>
        <p:txBody>
          <a:bodyPr/>
          <a:lstStyle/>
          <a:p>
            <a:pPr eaLnBrk="1" hangingPunct="1">
              <a:defRPr/>
            </a:pPr>
            <a:r>
              <a:rPr lang="en-GB" sz="3600" b="1" dirty="0">
                <a:ea typeface="+mj-ea"/>
              </a:rPr>
              <a:t>Visualisation of Biofilms</a:t>
            </a:r>
            <a:endParaRPr lang="en-US" sz="3600" b="1" dirty="0">
              <a:ea typeface="+mj-ea"/>
            </a:endParaRPr>
          </a:p>
        </p:txBody>
      </p:sp>
      <p:sp>
        <p:nvSpPr>
          <p:cNvPr id="5" name="Rectangle 3"/>
          <p:cNvSpPr txBox="1">
            <a:spLocks noChangeArrowheads="1"/>
          </p:cNvSpPr>
          <p:nvPr/>
        </p:nvSpPr>
        <p:spPr>
          <a:xfrm>
            <a:off x="0" y="1123950"/>
            <a:ext cx="5555190" cy="547211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GB" sz="2800" dirty="0"/>
              <a:t>Confocal laser scanning microscopy used to determine the location of GFP </a:t>
            </a:r>
            <a:r>
              <a:rPr lang="en-GB" sz="2800" i="1" dirty="0"/>
              <a:t>E. coli</a:t>
            </a:r>
            <a:r>
              <a:rPr lang="en-GB" sz="2800" dirty="0"/>
              <a:t> painted onto lettuce</a:t>
            </a:r>
          </a:p>
          <a:p>
            <a:pPr>
              <a:lnSpc>
                <a:spcPct val="90000"/>
              </a:lnSpc>
            </a:pPr>
            <a:r>
              <a:rPr lang="en-GB" sz="2800" dirty="0"/>
              <a:t>Other </a:t>
            </a:r>
            <a:r>
              <a:rPr lang="en-GB" sz="2800" dirty="0" err="1"/>
              <a:t>enteropathogens</a:t>
            </a:r>
            <a:r>
              <a:rPr lang="en-GB" sz="2800" dirty="0"/>
              <a:t> can be examined</a:t>
            </a:r>
          </a:p>
          <a:p>
            <a:pPr>
              <a:lnSpc>
                <a:spcPct val="90000"/>
              </a:lnSpc>
            </a:pPr>
            <a:r>
              <a:rPr lang="en-GB" sz="2800" dirty="0"/>
              <a:t>Other methods: </a:t>
            </a:r>
            <a:r>
              <a:rPr lang="en-GB" sz="2800" dirty="0" err="1"/>
              <a:t>eg</a:t>
            </a:r>
            <a:r>
              <a:rPr lang="en-GB" sz="2800" dirty="0"/>
              <a:t> Molecular-based methods</a:t>
            </a:r>
            <a:endParaRPr lang="en-GB" sz="2800" b="1" dirty="0"/>
          </a:p>
        </p:txBody>
      </p:sp>
      <p:pic>
        <p:nvPicPr>
          <p:cNvPr id="6" name="Picture 4" descr="e coli C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689600" y="1049867"/>
            <a:ext cx="3165475" cy="3744913"/>
          </a:xfrm>
          <a:prstGeom prst="rect">
            <a:avLst/>
          </a:prstGeom>
        </p:spPr>
      </p:pic>
      <p:sp>
        <p:nvSpPr>
          <p:cNvPr id="7" name="Text Box 6"/>
          <p:cNvSpPr txBox="1">
            <a:spLocks noChangeArrowheads="1"/>
          </p:cNvSpPr>
          <p:nvPr/>
        </p:nvSpPr>
        <p:spPr bwMode="auto">
          <a:xfrm>
            <a:off x="5555190" y="4796368"/>
            <a:ext cx="338455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ctr" eaLnBrk="1" hangingPunct="1">
              <a:spcBef>
                <a:spcPct val="50000"/>
              </a:spcBef>
            </a:pPr>
            <a:r>
              <a:rPr lang="en-GB" sz="2000" b="1" dirty="0">
                <a:solidFill>
                  <a:srgbClr val="FF0000"/>
                </a:solidFill>
                <a:latin typeface="Times New Roman" charset="0"/>
                <a:cs typeface="Times New Roman" charset="0"/>
              </a:rPr>
              <a:t>GFP </a:t>
            </a:r>
            <a:r>
              <a:rPr lang="en-GB" sz="2000" b="1" i="1" dirty="0">
                <a:solidFill>
                  <a:srgbClr val="FF0000"/>
                </a:solidFill>
                <a:latin typeface="Times New Roman" charset="0"/>
                <a:cs typeface="Times New Roman" charset="0"/>
              </a:rPr>
              <a:t>E. coli</a:t>
            </a:r>
            <a:r>
              <a:rPr lang="en-GB" sz="2000" b="1" dirty="0">
                <a:solidFill>
                  <a:srgbClr val="FF0000"/>
                </a:solidFill>
                <a:latin typeface="Times New Roman" charset="0"/>
                <a:cs typeface="Times New Roman" charset="0"/>
              </a:rPr>
              <a:t> on Lettuce observed using confocal laser scanning microscopy</a:t>
            </a:r>
            <a:endParaRPr lang="en-US" sz="2000" b="1" dirty="0">
              <a:solidFill>
                <a:srgbClr val="FF0000"/>
              </a:solidFill>
              <a:latin typeface="Times New Roman" charset="0"/>
              <a:cs typeface="Times New Roman" charset="0"/>
            </a:endParaRPr>
          </a:p>
        </p:txBody>
      </p:sp>
    </p:spTree>
    <p:extLst>
      <p:ext uri="{BB962C8B-B14F-4D97-AF65-F5344CB8AC3E}">
        <p14:creationId xmlns:p14="http://schemas.microsoft.com/office/powerpoint/2010/main" val="186806903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87504</TotalTime>
  <Words>2767</Words>
  <Application>Microsoft Office PowerPoint</Application>
  <PresentationFormat>On-screen Show (4:3)</PresentationFormat>
  <Paragraphs>465</Paragraphs>
  <Slides>91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ＭＳ Ｐゴシック</vt:lpstr>
      <vt:lpstr>Algerian</vt:lpstr>
      <vt:lpstr>Arial</vt:lpstr>
      <vt:lpstr>Calibri</vt:lpstr>
      <vt:lpstr>Century Gothic</vt:lpstr>
      <vt:lpstr>Helvetica</vt:lpstr>
      <vt:lpstr>Times New Roman</vt:lpstr>
      <vt:lpstr>Wingdings</vt:lpstr>
      <vt:lpstr>Wingdings 2</vt:lpstr>
      <vt:lpstr>Office Theme</vt:lpstr>
      <vt:lpstr>BIOL 252: MICROBIAL ECOLOGY 2019/2020</vt:lpstr>
      <vt:lpstr>Recommended texts for further reading</vt:lpstr>
      <vt:lpstr>Assessment  Requirements</vt:lpstr>
      <vt:lpstr>Course Outline</vt:lpstr>
      <vt:lpstr>PowerPoint Presentation</vt:lpstr>
      <vt:lpstr>PowerPoint Presentation</vt:lpstr>
      <vt:lpstr>PowerPoint Presentation</vt:lpstr>
      <vt:lpstr>Key factors for preventing Taeniases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Lymphatic/Bancroftian Filariasis</vt:lpstr>
      <vt:lpstr>PowerPoint Presentation</vt:lpstr>
      <vt:lpstr>PowerPoint Presentation</vt:lpstr>
      <vt:lpstr>PowerPoint Presentation</vt:lpstr>
      <vt:lpstr>PowerPoint Presentation</vt:lpstr>
      <vt:lpstr>PowerPoint Presentation</vt:lpstr>
      <vt:lpstr>PowerPoint Presentation</vt:lpstr>
      <vt:lpstr>Diseases transmitted by rodents</vt:lpstr>
      <vt:lpstr>PowerPoint Presentation</vt:lpstr>
      <vt:lpstr>Prevention and Control</vt:lpstr>
      <vt:lpstr>BIOFILMS</vt:lpstr>
      <vt:lpstr>Biofilms</vt:lpstr>
      <vt:lpstr>PowerPoint Presentation</vt:lpstr>
      <vt:lpstr>PowerPoint Presentation</vt:lpstr>
      <vt:lpstr>PowerPoint Presentation</vt:lpstr>
      <vt:lpstr>PowerPoint Presentation</vt:lpstr>
      <vt:lpstr>PowerPoint Presentation</vt:lpstr>
      <vt:lpstr>Biofilm structure</vt:lpstr>
      <vt:lpstr>Advantages of the “Biofilm mode of life”</vt:lpstr>
      <vt:lpstr>Advantages of the “Biofilm mode of life”</vt:lpstr>
      <vt:lpstr>Economic importance of Biofilms Beneficial Biofilms</vt:lpstr>
      <vt:lpstr>Bioremediation</vt:lpstr>
      <vt:lpstr>Water Treatment</vt:lpstr>
      <vt:lpstr>Treatment of wastewater </vt:lpstr>
      <vt:lpstr>Anaerobic reactor (Bioreactor)</vt:lpstr>
      <vt:lpstr>Anaerobic reactor </vt:lpstr>
      <vt:lpstr>Anaerobic reactor</vt:lpstr>
      <vt:lpstr>Anaerobic reactor </vt:lpstr>
      <vt:lpstr>Microbial leaching - Bioleaching</vt:lpstr>
      <vt:lpstr>Microbial fuel cell - MFC</vt:lpstr>
      <vt:lpstr>Other Usefulness</vt:lpstr>
      <vt:lpstr>Negative parts - Disadvantages</vt:lpstr>
      <vt:lpstr>In natural environments….......</vt:lpstr>
      <vt:lpstr>In industrial environments</vt:lpstr>
      <vt:lpstr>Membrane fouling (Bio-fouling)</vt:lpstr>
      <vt:lpstr>Biofilm effect in water system</vt:lpstr>
      <vt:lpstr>Effect of biofilm in pipeline water distribution</vt:lpstr>
      <vt:lpstr>PowerPoint Presentation</vt:lpstr>
      <vt:lpstr>Microbe-metal interactions </vt:lpstr>
      <vt:lpstr>PowerPoint Presentation</vt:lpstr>
      <vt:lpstr>Bio-corrosion</vt:lpstr>
      <vt:lpstr>Bio-corrosion</vt:lpstr>
      <vt:lpstr>PowerPoint Presentation</vt:lpstr>
      <vt:lpstr>Bio-corrosion</vt:lpstr>
      <vt:lpstr>Tubercle formation</vt:lpstr>
      <vt:lpstr>Microbial deterioration of wastewater systems and other concrete structures</vt:lpstr>
      <vt:lpstr>PowerPoint Presentation</vt:lpstr>
      <vt:lpstr>PowerPoint Presentation</vt:lpstr>
      <vt:lpstr>Biofilms in water supply systems</vt:lpstr>
      <vt:lpstr>PowerPoint Presentation</vt:lpstr>
      <vt:lpstr>Biofilms and Human Health</vt:lpstr>
      <vt:lpstr>Human Health</vt:lpstr>
      <vt:lpstr>Medical implants</vt:lpstr>
      <vt:lpstr>Dental plaque</vt:lpstr>
      <vt:lpstr>PowerPoint Presentation</vt:lpstr>
      <vt:lpstr>PowerPoint Presentation</vt:lpstr>
      <vt:lpstr>PowerPoint Presentation</vt:lpstr>
      <vt:lpstr>PowerPoint Presentation</vt:lpstr>
      <vt:lpstr>Eye and biofilms</vt:lpstr>
      <vt:lpstr>Biofilms – Food industry</vt:lpstr>
      <vt:lpstr>PowerPoint Presentation</vt:lpstr>
      <vt:lpstr>PowerPoint Presentation</vt:lpstr>
      <vt:lpstr>Health risk assessment</vt:lpstr>
      <vt:lpstr>PowerPoint Presentation</vt:lpstr>
      <vt:lpstr>Biofilm Issues</vt:lpstr>
      <vt:lpstr>Petroleum Industry</vt:lpstr>
      <vt:lpstr>Visualisation of Biofilms</vt:lpstr>
    </vt:vector>
  </TitlesOfParts>
  <Manager/>
  <Company>UPK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Microbial Ecology</dc:title>
  <dc:subject/>
  <dc:creator>Augustina Sylverken</dc:creator>
  <cp:keywords/>
  <dc:description/>
  <cp:lastModifiedBy>Mercy</cp:lastModifiedBy>
  <cp:revision>1275</cp:revision>
  <cp:lastPrinted>2018-04-16T15:20:51Z</cp:lastPrinted>
  <dcterms:created xsi:type="dcterms:W3CDTF">2016-11-07T15:28:41Z</dcterms:created>
  <dcterms:modified xsi:type="dcterms:W3CDTF">2020-04-25T15:21:12Z</dcterms:modified>
  <cp:category/>
</cp:coreProperties>
</file>